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91" r:id="rId4"/>
    <p:sldId id="273" r:id="rId5"/>
    <p:sldId id="274" r:id="rId6"/>
    <p:sldId id="257" r:id="rId7"/>
    <p:sldId id="261" r:id="rId8"/>
    <p:sldId id="263" r:id="rId9"/>
    <p:sldId id="262" r:id="rId10"/>
    <p:sldId id="271" r:id="rId11"/>
    <p:sldId id="258" r:id="rId12"/>
    <p:sldId id="259" r:id="rId13"/>
    <p:sldId id="272" r:id="rId14"/>
    <p:sldId id="264" r:id="rId15"/>
    <p:sldId id="267" r:id="rId16"/>
    <p:sldId id="269" r:id="rId17"/>
    <p:sldId id="268" r:id="rId18"/>
    <p:sldId id="266" r:id="rId19"/>
    <p:sldId id="270" r:id="rId20"/>
    <p:sldId id="277" r:id="rId21"/>
    <p:sldId id="294" r:id="rId22"/>
    <p:sldId id="281" r:id="rId23"/>
    <p:sldId id="285" r:id="rId24"/>
    <p:sldId id="295" r:id="rId25"/>
    <p:sldId id="293" r:id="rId26"/>
    <p:sldId id="289" r:id="rId27"/>
    <p:sldId id="290" r:id="rId28"/>
    <p:sldId id="278" r:id="rId29"/>
    <p:sldId id="279" r:id="rId30"/>
    <p:sldId id="283" r:id="rId31"/>
    <p:sldId id="286" r:id="rId32"/>
    <p:sldId id="284" r:id="rId33"/>
    <p:sldId id="287" r:id="rId34"/>
    <p:sldId id="288" r:id="rId35"/>
    <p:sldId id="282" r:id="rId36"/>
    <p:sldId id="280" r:id="rId37"/>
    <p:sldId id="276" r:id="rId38"/>
    <p:sldId id="275" r:id="rId39"/>
    <p:sldId id="296" r:id="rId40"/>
    <p:sldId id="298" r:id="rId41"/>
    <p:sldId id="297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Arkusz1!$B$28:$R$29</c:f>
              <c:multiLvlStrCache>
                <c:ptCount val="17"/>
                <c:lvl>
                  <c:pt idx="0">
                    <c:v>ZS Dzwola</c:v>
                  </c:pt>
                  <c:pt idx="1">
                    <c:v>gmina</c:v>
                  </c:pt>
                  <c:pt idx="2">
                    <c:v>powiat </c:v>
                  </c:pt>
                  <c:pt idx="3">
                    <c:v>województwo</c:v>
                  </c:pt>
                  <c:pt idx="4">
                    <c:v>kraj</c:v>
                  </c:pt>
                  <c:pt idx="6">
                    <c:v>ZS Dzwola</c:v>
                  </c:pt>
                  <c:pt idx="7">
                    <c:v>gmina</c:v>
                  </c:pt>
                  <c:pt idx="8">
                    <c:v>powiat </c:v>
                  </c:pt>
                  <c:pt idx="9">
                    <c:v>województwo</c:v>
                  </c:pt>
                  <c:pt idx="10">
                    <c:v>kraj</c:v>
                  </c:pt>
                  <c:pt idx="12">
                    <c:v>ZS Dzwola</c:v>
                  </c:pt>
                  <c:pt idx="13">
                    <c:v>gmina</c:v>
                  </c:pt>
                  <c:pt idx="14">
                    <c:v>powiat </c:v>
                  </c:pt>
                  <c:pt idx="15">
                    <c:v>województwo</c:v>
                  </c:pt>
                  <c:pt idx="16">
                    <c:v>kraj</c:v>
                  </c:pt>
                </c:lvl>
                <c:lvl>
                  <c:pt idx="0">
                    <c:v>język polski</c:v>
                  </c:pt>
                  <c:pt idx="6">
                    <c:v>matematyka</c:v>
                  </c:pt>
                  <c:pt idx="12">
                    <c:v>język angielski</c:v>
                  </c:pt>
                </c:lvl>
              </c:multiLvlStrCache>
            </c:multiLvlStrRef>
          </c:cat>
          <c:val>
            <c:numRef>
              <c:f>Arkusz1!$B$30:$R$30</c:f>
              <c:numCache>
                <c:formatCode>General</c:formatCode>
                <c:ptCount val="17"/>
                <c:pt idx="0">
                  <c:v>53</c:v>
                </c:pt>
                <c:pt idx="1">
                  <c:v>57</c:v>
                </c:pt>
                <c:pt idx="2">
                  <c:v>59</c:v>
                </c:pt>
                <c:pt idx="3">
                  <c:v>61</c:v>
                </c:pt>
                <c:pt idx="4">
                  <c:v>60</c:v>
                </c:pt>
                <c:pt idx="6">
                  <c:v>49</c:v>
                </c:pt>
                <c:pt idx="7">
                  <c:v>47</c:v>
                </c:pt>
                <c:pt idx="8">
                  <c:v>46</c:v>
                </c:pt>
                <c:pt idx="9">
                  <c:v>47</c:v>
                </c:pt>
                <c:pt idx="10">
                  <c:v>47</c:v>
                </c:pt>
                <c:pt idx="12">
                  <c:v>70</c:v>
                </c:pt>
                <c:pt idx="13">
                  <c:v>57</c:v>
                </c:pt>
                <c:pt idx="14">
                  <c:v>59</c:v>
                </c:pt>
                <c:pt idx="15">
                  <c:v>63</c:v>
                </c:pt>
                <c:pt idx="16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55360"/>
        <c:axId val="125499648"/>
      </c:barChart>
      <c:catAx>
        <c:axId val="12545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25499648"/>
        <c:crosses val="autoZero"/>
        <c:auto val="1"/>
        <c:lblAlgn val="ctr"/>
        <c:lblOffset val="100"/>
        <c:noMultiLvlLbl val="0"/>
      </c:catAx>
      <c:valAx>
        <c:axId val="125499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455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93044619422576E-2"/>
          <c:y val="3.6743038986677842E-2"/>
          <c:w val="0.85446614173228341"/>
          <c:h val="0.67004619655006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Arkusz1!$A$24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Arkusz1!$B$22:$R$23</c:f>
              <c:multiLvlStrCache>
                <c:ptCount val="17"/>
                <c:lvl>
                  <c:pt idx="0">
                    <c:v>ZS Dzwola</c:v>
                  </c:pt>
                  <c:pt idx="1">
                    <c:v>gmina</c:v>
                  </c:pt>
                  <c:pt idx="2">
                    <c:v>powiat </c:v>
                  </c:pt>
                  <c:pt idx="3">
                    <c:v>województwo</c:v>
                  </c:pt>
                  <c:pt idx="4">
                    <c:v>kraj</c:v>
                  </c:pt>
                  <c:pt idx="6">
                    <c:v>ZS Dzwola</c:v>
                  </c:pt>
                  <c:pt idx="7">
                    <c:v>gmina</c:v>
                  </c:pt>
                  <c:pt idx="8">
                    <c:v>powiat </c:v>
                  </c:pt>
                  <c:pt idx="9">
                    <c:v>województwo</c:v>
                  </c:pt>
                  <c:pt idx="10">
                    <c:v>kraj</c:v>
                  </c:pt>
                  <c:pt idx="12">
                    <c:v>ZS Dzwola</c:v>
                  </c:pt>
                  <c:pt idx="13">
                    <c:v>gmina</c:v>
                  </c:pt>
                  <c:pt idx="14">
                    <c:v>powiat </c:v>
                  </c:pt>
                  <c:pt idx="15">
                    <c:v>województwo</c:v>
                  </c:pt>
                  <c:pt idx="16">
                    <c:v>kraj</c:v>
                  </c:pt>
                </c:lvl>
                <c:lvl>
                  <c:pt idx="0">
                    <c:v>język polski</c:v>
                  </c:pt>
                  <c:pt idx="6">
                    <c:v>matematyka</c:v>
                  </c:pt>
                  <c:pt idx="12">
                    <c:v>język angielski</c:v>
                  </c:pt>
                </c:lvl>
              </c:multiLvlStrCache>
            </c:multiLvlStrRef>
          </c:cat>
          <c:val>
            <c:numRef>
              <c:f>Arkusz1!$B$24:$R$24</c:f>
              <c:numCache>
                <c:formatCode>General</c:formatCode>
                <c:ptCount val="17"/>
                <c:pt idx="0">
                  <c:v>59</c:v>
                </c:pt>
                <c:pt idx="1">
                  <c:v>60</c:v>
                </c:pt>
                <c:pt idx="2">
                  <c:v>61</c:v>
                </c:pt>
                <c:pt idx="3">
                  <c:v>60</c:v>
                </c:pt>
                <c:pt idx="4">
                  <c:v>59</c:v>
                </c:pt>
                <c:pt idx="6">
                  <c:v>44</c:v>
                </c:pt>
                <c:pt idx="7">
                  <c:v>56</c:v>
                </c:pt>
                <c:pt idx="8">
                  <c:v>48</c:v>
                </c:pt>
                <c:pt idx="9">
                  <c:v>46</c:v>
                </c:pt>
                <c:pt idx="10">
                  <c:v>46</c:v>
                </c:pt>
                <c:pt idx="12">
                  <c:v>64</c:v>
                </c:pt>
                <c:pt idx="13">
                  <c:v>55</c:v>
                </c:pt>
                <c:pt idx="14">
                  <c:v>51</c:v>
                </c:pt>
                <c:pt idx="15">
                  <c:v>52</c:v>
                </c:pt>
                <c:pt idx="16">
                  <c:v>54</c:v>
                </c:pt>
              </c:numCache>
            </c:numRef>
          </c:val>
        </c:ser>
        <c:ser>
          <c:idx val="1"/>
          <c:order val="1"/>
          <c:tx>
            <c:strRef>
              <c:f>Arkusz1!$A$25</c:f>
              <c:strCache>
                <c:ptCount val="1"/>
                <c:pt idx="0">
                  <c:v>2020/2021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Arkusz1!$B$22:$R$23</c:f>
              <c:multiLvlStrCache>
                <c:ptCount val="17"/>
                <c:lvl>
                  <c:pt idx="0">
                    <c:v>ZS Dzwola</c:v>
                  </c:pt>
                  <c:pt idx="1">
                    <c:v>gmina</c:v>
                  </c:pt>
                  <c:pt idx="2">
                    <c:v>powiat </c:v>
                  </c:pt>
                  <c:pt idx="3">
                    <c:v>województwo</c:v>
                  </c:pt>
                  <c:pt idx="4">
                    <c:v>kraj</c:v>
                  </c:pt>
                  <c:pt idx="6">
                    <c:v>ZS Dzwola</c:v>
                  </c:pt>
                  <c:pt idx="7">
                    <c:v>gmina</c:v>
                  </c:pt>
                  <c:pt idx="8">
                    <c:v>powiat </c:v>
                  </c:pt>
                  <c:pt idx="9">
                    <c:v>województwo</c:v>
                  </c:pt>
                  <c:pt idx="10">
                    <c:v>kraj</c:v>
                  </c:pt>
                  <c:pt idx="12">
                    <c:v>ZS Dzwola</c:v>
                  </c:pt>
                  <c:pt idx="13">
                    <c:v>gmina</c:v>
                  </c:pt>
                  <c:pt idx="14">
                    <c:v>powiat </c:v>
                  </c:pt>
                  <c:pt idx="15">
                    <c:v>województwo</c:v>
                  </c:pt>
                  <c:pt idx="16">
                    <c:v>kraj</c:v>
                  </c:pt>
                </c:lvl>
                <c:lvl>
                  <c:pt idx="0">
                    <c:v>język polski</c:v>
                  </c:pt>
                  <c:pt idx="6">
                    <c:v>matematyka</c:v>
                  </c:pt>
                  <c:pt idx="12">
                    <c:v>język angielski</c:v>
                  </c:pt>
                </c:lvl>
              </c:multiLvlStrCache>
            </c:multiLvlStrRef>
          </c:cat>
          <c:val>
            <c:numRef>
              <c:f>Arkusz1!$B$25:$R$25</c:f>
              <c:numCache>
                <c:formatCode>General</c:formatCode>
                <c:ptCount val="17"/>
                <c:pt idx="0">
                  <c:v>53</c:v>
                </c:pt>
                <c:pt idx="1">
                  <c:v>57</c:v>
                </c:pt>
                <c:pt idx="2">
                  <c:v>59</c:v>
                </c:pt>
                <c:pt idx="3">
                  <c:v>61</c:v>
                </c:pt>
                <c:pt idx="4">
                  <c:v>60</c:v>
                </c:pt>
                <c:pt idx="6">
                  <c:v>49</c:v>
                </c:pt>
                <c:pt idx="7">
                  <c:v>47</c:v>
                </c:pt>
                <c:pt idx="8">
                  <c:v>46</c:v>
                </c:pt>
                <c:pt idx="9">
                  <c:v>47</c:v>
                </c:pt>
                <c:pt idx="10">
                  <c:v>47</c:v>
                </c:pt>
                <c:pt idx="12">
                  <c:v>70</c:v>
                </c:pt>
                <c:pt idx="13">
                  <c:v>57</c:v>
                </c:pt>
                <c:pt idx="14">
                  <c:v>59</c:v>
                </c:pt>
                <c:pt idx="15">
                  <c:v>63</c:v>
                </c:pt>
                <c:pt idx="16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516992"/>
        <c:axId val="124891136"/>
      </c:barChart>
      <c:catAx>
        <c:axId val="40516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24891136"/>
        <c:crosses val="autoZero"/>
        <c:auto val="1"/>
        <c:lblAlgn val="ctr"/>
        <c:lblOffset val="100"/>
        <c:noMultiLvlLbl val="0"/>
      </c:catAx>
      <c:valAx>
        <c:axId val="12489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51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030529225207689"/>
          <c:y val="0.44015581954576866"/>
          <c:w val="9.6119553805774277E-2"/>
          <c:h val="0.2255901994936307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29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9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0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14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30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057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5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26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51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61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8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1942-0F37-4B27-A6C4-4B1C04401087}" type="datetimeFigureOut">
              <a:rPr lang="pl-PL" smtClean="0"/>
              <a:t>28.10.2021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9A7D-6F14-4137-A728-44A34DDE76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34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gdzwola.bip.lubelskie.pl/index.php?id=81&amp;p1=szczegoly&amp;p2=69621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ugdzwola.bip.lubelskie.pl/index.php?id=81&amp;p1=szczegoly&amp;p2=6962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gdzwola.bip.lubelskie.pl/index.php?id=81&amp;p1=szczegoly&amp;p2=6962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gdzwola.bip.lubelskie.pl/index.php?id=81&amp;p1=szczegoly&amp;p2=6962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33304" y="548680"/>
            <a:ext cx="6415159" cy="5184575"/>
          </a:xfrm>
        </p:spPr>
        <p:txBody>
          <a:bodyPr>
            <a:normAutofit/>
          </a:bodyPr>
          <a:lstStyle/>
          <a:p>
            <a:r>
              <a:rPr lang="pl-PL" b="1" dirty="0"/>
              <a:t>Informacja  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o stanie realizacji zadań </a:t>
            </a:r>
            <a:r>
              <a:rPr lang="pl-PL" b="1" dirty="0" smtClean="0"/>
              <a:t>oświatowych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 Zespole Szkół w </a:t>
            </a:r>
            <a:r>
              <a:rPr lang="pl-PL" b="1" dirty="0" smtClean="0"/>
              <a:t>Dzwoli</a:t>
            </a: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w roku szkolnym 2020/2021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8164" y="1788444"/>
            <a:ext cx="3121152" cy="20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/>
              <a:t>Budżet jednostki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sz="2800" dirty="0"/>
              <a:t>Wydatki na  szkołę z budżetu gminy kształtowały się </a:t>
            </a:r>
            <a:r>
              <a:rPr lang="pl-PL" sz="2800" dirty="0" smtClean="0"/>
              <a:t>następująco:</a:t>
            </a:r>
          </a:p>
          <a:p>
            <a:pPr lvl="0"/>
            <a:r>
              <a:rPr lang="pl-PL" sz="2800" dirty="0" smtClean="0"/>
              <a:t>Szkoła: </a:t>
            </a:r>
            <a:r>
              <a:rPr lang="pl-PL" sz="2800" dirty="0"/>
              <a:t>1 782 965,07 </a:t>
            </a:r>
            <a:r>
              <a:rPr lang="pl-PL" sz="2800" dirty="0" smtClean="0"/>
              <a:t>zł (w </a:t>
            </a:r>
            <a:r>
              <a:rPr lang="pl-PL" sz="2800" dirty="0"/>
              <a:t>tym płace, zakupy podręczników, doskonalenie zawodowe </a:t>
            </a:r>
            <a:r>
              <a:rPr lang="pl-PL" sz="2800" dirty="0" smtClean="0"/>
              <a:t>nauczycieli, zakładowy </a:t>
            </a:r>
            <a:r>
              <a:rPr lang="pl-PL" sz="2800" dirty="0"/>
              <a:t>fundusz socjalny itp.) </a:t>
            </a:r>
            <a:endParaRPr lang="pl-PL" sz="2800" dirty="0" smtClean="0">
              <a:effectLst/>
            </a:endParaRPr>
          </a:p>
          <a:p>
            <a:pPr lvl="0"/>
            <a:r>
              <a:rPr lang="pl-PL" sz="2800" dirty="0"/>
              <a:t>Oddział </a:t>
            </a:r>
            <a:r>
              <a:rPr lang="pl-PL" sz="2800" dirty="0" smtClean="0"/>
              <a:t>przedszkolny:  </a:t>
            </a:r>
            <a:r>
              <a:rPr lang="pl-PL" sz="2800" dirty="0"/>
              <a:t>247 123,01zł. </a:t>
            </a:r>
            <a:endParaRPr lang="pl-PL" sz="2800" dirty="0" smtClean="0">
              <a:effectLst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62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Dotacja celowa na podręczniki, materiały edukacyjne i ćwiczenia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624" y="2132856"/>
            <a:ext cx="6660000" cy="86409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300" dirty="0" smtClean="0"/>
          </a:p>
          <a:p>
            <a:pPr marL="0" indent="0">
              <a:buNone/>
            </a:pPr>
            <a:r>
              <a:rPr lang="pl-PL" dirty="0" smtClean="0"/>
              <a:t>Kwota dotacji: 9756,45 zł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187624" y="3573016"/>
            <a:ext cx="6660000" cy="82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" dirty="0" smtClean="0"/>
          </a:p>
          <a:p>
            <a:pPr marL="0" indent="0">
              <a:buNone/>
            </a:pPr>
            <a:r>
              <a:rPr lang="pl-PL" dirty="0" smtClean="0"/>
              <a:t>Liczba </a:t>
            </a:r>
            <a:r>
              <a:rPr lang="pl-PL" dirty="0"/>
              <a:t>uczniów, </a:t>
            </a:r>
            <a:r>
              <a:rPr lang="pl-PL" dirty="0" smtClean="0"/>
              <a:t>którzy otrzymali pomoce: 37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3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Dowóz uczniów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073" y="1916832"/>
            <a:ext cx="8229600" cy="792089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dirty="0"/>
              <a:t>Liczba </a:t>
            </a:r>
            <a:r>
              <a:rPr lang="pl-PL" dirty="0" smtClean="0"/>
              <a:t>uczniów</a:t>
            </a:r>
            <a:r>
              <a:rPr lang="pl-PL" dirty="0"/>
              <a:t>,  </a:t>
            </a:r>
            <a:r>
              <a:rPr lang="pl-PL" dirty="0" smtClean="0"/>
              <a:t>korzystających </a:t>
            </a:r>
            <a:r>
              <a:rPr lang="pl-PL" dirty="0"/>
              <a:t>z </a:t>
            </a:r>
            <a:r>
              <a:rPr lang="pl-PL" dirty="0" smtClean="0"/>
              <a:t>dowozów: 10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2073" y="3300833"/>
            <a:ext cx="8229600" cy="7920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Wydatki za dowóz uczniów do </a:t>
            </a:r>
            <a:r>
              <a:rPr lang="pl-PL" dirty="0" smtClean="0"/>
              <a:t>szkoły: </a:t>
            </a:r>
            <a:r>
              <a:rPr lang="pl-PL" dirty="0"/>
              <a:t>7908,88 </a:t>
            </a:r>
            <a:r>
              <a:rPr lang="pl-PL" dirty="0" smtClean="0"/>
              <a:t> zł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139952" y="1209264"/>
            <a:ext cx="137698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r>
              <a:rPr lang="pl-PL" sz="2000" dirty="0"/>
              <a:t>z</a:t>
            </a:r>
            <a:r>
              <a:rPr lang="pl-PL" sz="2000" dirty="0" smtClean="0"/>
              <a:t>a rok 2020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310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/>
              <a:t>Budżet jednostki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09925" y="1772816"/>
            <a:ext cx="8229600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/>
              <a:t>Fundusze zewnętrzne:</a:t>
            </a:r>
          </a:p>
          <a:p>
            <a:pPr algn="just"/>
            <a:r>
              <a:rPr lang="pl-PL" sz="2800" dirty="0"/>
              <a:t>Z „Narodowego Programu Rozwoju Czytelnictwa” pozyskano kwotę 5 000 zł </a:t>
            </a:r>
            <a:r>
              <a:rPr lang="pl-PL" sz="2800" dirty="0" smtClean="0"/>
              <a:t>z </a:t>
            </a:r>
            <a:r>
              <a:rPr lang="pl-PL" sz="2800" dirty="0"/>
              <a:t>przeznaczeniem na zakup książek nie będących podręcznikami do biblioteki szkolnej.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8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Wykonanie budżetu szkoły za 2020 r</a:t>
            </a:r>
            <a:r>
              <a:rPr lang="pl-PL" b="1" dirty="0" smtClean="0"/>
              <a:t>.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79593"/>
              </p:ext>
            </p:extLst>
          </p:nvPr>
        </p:nvGraphicFramePr>
        <p:xfrm>
          <a:off x="683567" y="1412777"/>
          <a:ext cx="7704857" cy="534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502"/>
                <a:gridCol w="4229873"/>
                <a:gridCol w="1221097"/>
                <a:gridCol w="1925385"/>
              </a:tblGrid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</a:rPr>
                        <a:t>Szkoły podstawowe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80101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1 779 695,07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Przedszkole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80104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247 123,01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Dowożenie uczniów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80113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4 482,11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Doskonalenie zawodowe nauczycieli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80146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3 270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Stołówki szkolne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80148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207 852,14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Realizacja zad. spec. org. nauki - SP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80150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28 556,54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7.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Pozostała działalność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80195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13 331,88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6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8.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Zadania zlecone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80153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9 854,01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91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Razem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2 294 </a:t>
                      </a:r>
                      <a:r>
                        <a:rPr lang="pl-PL" sz="1200" dirty="0" smtClean="0">
                          <a:effectLst/>
                        </a:rPr>
                        <a:t>164,76 zł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4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onika\Desktop\Prezent.if.osw\Zdjęcia z remontu\DSCF1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003836" cy="22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124409" cy="234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295463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wymieniono instalację c.o.</a:t>
            </a:r>
            <a:endParaRPr lang="pl-PL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07234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Monika\Desktop\Prezent.if.osw\Zdjęcia z remontu\DSCF1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92" y="4292396"/>
            <a:ext cx="1727592" cy="23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smtClean="0"/>
              <a:t>W ramach projektu </a:t>
            </a:r>
            <a:r>
              <a:rPr lang="pl-PL" sz="2400" smtClean="0">
                <a:hlinkClick r:id="rId6"/>
              </a:rPr>
              <a:t>„Termomodernizacja budynku Zespołu Szkół w Dzwoli i budynku Zespołu Szkół w Kocudzy”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64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116788" y="980762"/>
            <a:ext cx="858963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wykonano nową elewację budynku szkoły wraz z dociepleniem</a:t>
            </a:r>
            <a:endParaRPr lang="pl-PL" sz="2800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smtClean="0"/>
              <a:t>W ramach projektu </a:t>
            </a:r>
            <a:r>
              <a:rPr lang="pl-PL" sz="2400" smtClean="0">
                <a:hlinkClick r:id="rId2"/>
              </a:rPr>
              <a:t>„Termomodernizacja budynku Zespołu Szkół w Dzwoli i budynku Zespołu Szkół w Kocudzy”</a:t>
            </a:r>
            <a:endParaRPr lang="pl-PL" sz="2400" dirty="0"/>
          </a:p>
        </p:txBody>
      </p:sp>
      <p:pic>
        <p:nvPicPr>
          <p:cNvPr id="5122" name="Picture 2" descr="C:\Users\Monika\Desktop\Prezent.if.osw\Zdjęcia z remontu\DSCF1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3" y="155679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nika\Desktop\Prezent.if.osw\Zdjęcia z remontu\DSCF1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98" y="155679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nika\Desktop\Prezent.if.osw\Zdjęcia z remontu\DSCF1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08" y="422084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onika\Desktop\Prezent.if.osw\Zdjęcia z remontu\DSCF1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61" y="422084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/>
          <p:cNvSpPr txBox="1">
            <a:spLocks/>
          </p:cNvSpPr>
          <p:nvPr/>
        </p:nvSpPr>
        <p:spPr>
          <a:xfrm>
            <a:off x="295463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2800" dirty="0" smtClean="0"/>
              <a:t>wykonano izolację i posadzkę w piwnicach</a:t>
            </a:r>
            <a:endParaRPr lang="pl-PL" sz="2800" dirty="0"/>
          </a:p>
        </p:txBody>
      </p:sp>
      <p:sp>
        <p:nvSpPr>
          <p:cNvPr id="13" name="Tytuł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smtClean="0"/>
              <a:t>W ramach projektu </a:t>
            </a:r>
            <a:r>
              <a:rPr lang="pl-PL" sz="2400" smtClean="0">
                <a:hlinkClick r:id="rId2"/>
              </a:rPr>
              <a:t>„Termomodernizacja budynku Zespołu Szkół w Dzwoli i budynku Zespołu Szkół w Kocudzy”</a:t>
            </a:r>
            <a:endParaRPr lang="pl-PL" sz="2400" dirty="0"/>
          </a:p>
        </p:txBody>
      </p:sp>
      <p:pic>
        <p:nvPicPr>
          <p:cNvPr id="4098" name="Picture 2" descr="C:\Users\Monika\Desktop\Prezent.if.osw\Zdjęcia z remontu\DSCF18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3" y="220486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63" y="3068960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1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pl-PL" sz="2800" dirty="0"/>
              <a:t>w</a:t>
            </a:r>
            <a:r>
              <a:rPr lang="pl-PL" sz="2800" dirty="0" smtClean="0"/>
              <a:t>ykonano nowe oświetlenie wewnętrzne budynku szkoły w technologii LED</a:t>
            </a:r>
            <a:endParaRPr lang="pl-PL" sz="2800" dirty="0"/>
          </a:p>
        </p:txBody>
      </p:sp>
      <p:pic>
        <p:nvPicPr>
          <p:cNvPr id="2050" name="Picture 2" descr="C:\Users\Monika\Desktop\Prezent.if.osw\Zdjęcia z remontu\DSCF1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96346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nika\Desktop\Prezent.if.osw\Zdjęcia z remontu\DSCF19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460851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374848" y="13685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 smtClean="0"/>
              <a:t>W ramach projektu </a:t>
            </a:r>
            <a:r>
              <a:rPr lang="pl-PL" sz="2400" dirty="0" smtClean="0">
                <a:hlinkClick r:id="rId4"/>
              </a:rPr>
              <a:t>„Termomodernizacja budynku Zespołu Szkół w Dzwoli i budynku Zespołu Szkół w Kocudzy”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122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l-PL" sz="3200" dirty="0"/>
              <a:t>W ramach środków własnych pomalowano ogrodzenie </a:t>
            </a:r>
            <a:r>
              <a:rPr lang="pl-PL" sz="3200" dirty="0" smtClean="0"/>
              <a:t> szkoły  oraz  sale  przedszkolne.</a:t>
            </a:r>
          </a:p>
        </p:txBody>
      </p:sp>
      <p:pic>
        <p:nvPicPr>
          <p:cNvPr id="6146" name="Picture 2" descr="C:\Users\Monika\Desktop\Prezent.if.osw\Zdjęcia z remontu\DSCF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8" y="198884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nika\Desktop\Prezent.if.osw\Zdjęcia z remontu\DSCF1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198884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Zespół Szkół w Dzwoli </a:t>
            </a:r>
            <a:r>
              <a:rPr lang="pl-PL" dirty="0" smtClean="0"/>
              <a:t>obejmuje </a:t>
            </a:r>
            <a:r>
              <a:rPr lang="pl-PL" dirty="0"/>
              <a:t>swoim działaniem w ramach obwodu szkolnego dzieci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miejscowości: </a:t>
            </a:r>
            <a:endParaRPr lang="pl-PL" dirty="0" smtClean="0"/>
          </a:p>
          <a:p>
            <a:pPr lvl="1" algn="just"/>
            <a:r>
              <a:rPr lang="pl-PL" sz="3200" dirty="0" smtClean="0"/>
              <a:t>Dzwola</a:t>
            </a:r>
            <a:r>
              <a:rPr lang="pl-PL" sz="3200" dirty="0"/>
              <a:t>, </a:t>
            </a:r>
            <a:endParaRPr lang="pl-PL" sz="3200" dirty="0" smtClean="0"/>
          </a:p>
          <a:p>
            <a:pPr lvl="1" algn="just"/>
            <a:r>
              <a:rPr lang="pl-PL" sz="3200" dirty="0" smtClean="0"/>
              <a:t>Konstantów,</a:t>
            </a:r>
          </a:p>
          <a:p>
            <a:pPr lvl="1" algn="just"/>
            <a:r>
              <a:rPr lang="pl-PL" sz="3200" dirty="0" smtClean="0"/>
              <a:t>Kocudza </a:t>
            </a:r>
            <a:r>
              <a:rPr lang="pl-PL" sz="3200" dirty="0"/>
              <a:t>Górna.</a:t>
            </a:r>
            <a:r>
              <a:rPr lang="pl-PL" dirty="0"/>
              <a:t> </a:t>
            </a:r>
            <a:endParaRPr lang="pl-PL" dirty="0" smtClean="0"/>
          </a:p>
          <a:p>
            <a:pPr marL="0" indent="0" algn="just">
              <a:buNone/>
            </a:pPr>
            <a:endParaRPr lang="pl-PL" sz="1300" dirty="0"/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skład Zespołu wchodzi: </a:t>
            </a:r>
            <a:endParaRPr lang="pl-PL" dirty="0" smtClean="0"/>
          </a:p>
          <a:p>
            <a:pPr lvl="1" algn="just"/>
            <a:r>
              <a:rPr lang="pl-PL" sz="3200" dirty="0" smtClean="0"/>
              <a:t>Publiczna Szkoła Podstawowa</a:t>
            </a:r>
            <a:br>
              <a:rPr lang="pl-PL" sz="3200" dirty="0" smtClean="0"/>
            </a:br>
            <a:r>
              <a:rPr lang="pl-PL" sz="3200" dirty="0" smtClean="0"/>
              <a:t>im</a:t>
            </a:r>
            <a:r>
              <a:rPr lang="pl-PL" sz="3200" dirty="0"/>
              <a:t>. Bohaterów Września 1939 </a:t>
            </a:r>
          </a:p>
          <a:p>
            <a:pPr lvl="1" algn="just"/>
            <a:r>
              <a:rPr lang="pl-PL" sz="3200" dirty="0" smtClean="0"/>
              <a:t>Publiczne Przedszkole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0239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Realizowane projekty, kampanie, konkursy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pl-PL" dirty="0"/>
              <a:t>”Czyste powietrze wokół nas</a:t>
            </a:r>
            <a:r>
              <a:rPr lang="pl-PL" dirty="0" smtClean="0"/>
              <a:t>” </a:t>
            </a:r>
            <a:r>
              <a:rPr lang="pl-PL" dirty="0" smtClean="0"/>
              <a:t>–</a:t>
            </a:r>
            <a:r>
              <a:rPr lang="pl-PL" dirty="0" smtClean="0"/>
              <a:t>  oddział przedszkolny</a:t>
            </a:r>
          </a:p>
          <a:p>
            <a:pPr algn="just" fontAlgn="base"/>
            <a:r>
              <a:rPr lang="pl-PL" dirty="0" smtClean="0"/>
              <a:t>„</a:t>
            </a:r>
            <a:r>
              <a:rPr lang="pl-PL" dirty="0"/>
              <a:t>Akademia Bezpiecznego Puchatka” – bezpieczeństwo dziecka </a:t>
            </a:r>
            <a:r>
              <a:rPr lang="pl-PL" dirty="0" smtClean="0"/>
              <a:t>w </a:t>
            </a:r>
            <a:r>
              <a:rPr lang="pl-PL" dirty="0"/>
              <a:t>domu, szkole,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drodze i w </a:t>
            </a:r>
            <a:r>
              <a:rPr lang="pl-PL" dirty="0" smtClean="0"/>
              <a:t>Internecie</a:t>
            </a:r>
          </a:p>
          <a:p>
            <a:pPr fontAlgn="base"/>
            <a:r>
              <a:rPr lang="pl-PL" dirty="0"/>
              <a:t>p</a:t>
            </a:r>
            <a:r>
              <a:rPr lang="pl-PL" dirty="0" smtClean="0"/>
              <a:t>rojekt </a:t>
            </a:r>
            <a:r>
              <a:rPr lang="pl-PL" dirty="0"/>
              <a:t>ekologiczny „Przygotujmy lepszy świat</a:t>
            </a:r>
            <a:r>
              <a:rPr lang="pl-PL" dirty="0" smtClean="0"/>
              <a:t>”</a:t>
            </a:r>
          </a:p>
          <a:p>
            <a:pPr fontAlgn="base"/>
            <a:r>
              <a:rPr lang="pl-PL" dirty="0" smtClean="0"/>
              <a:t>program </a:t>
            </a:r>
            <a:r>
              <a:rPr lang="pl-PL" dirty="0"/>
              <a:t>prozdrowotny „Śniadanie daje moc</a:t>
            </a:r>
            <a:r>
              <a:rPr lang="pl-PL" dirty="0" smtClean="0"/>
              <a:t>”</a:t>
            </a:r>
          </a:p>
          <a:p>
            <a:pPr fontAlgn="base"/>
            <a:r>
              <a:rPr lang="pl-PL" dirty="0" smtClean="0"/>
              <a:t>„</a:t>
            </a:r>
            <a:r>
              <a:rPr lang="pl-PL" dirty="0"/>
              <a:t>Szkoła z prawami dziecka” – kl. I, II, </a:t>
            </a:r>
            <a:r>
              <a:rPr lang="pl-PL" dirty="0" smtClean="0"/>
              <a:t>III </a:t>
            </a:r>
          </a:p>
          <a:p>
            <a:pPr fontAlgn="base"/>
            <a:r>
              <a:rPr lang="pl-PL" dirty="0" smtClean="0"/>
              <a:t>„</a:t>
            </a:r>
            <a:r>
              <a:rPr lang="pl-PL" dirty="0"/>
              <a:t>Dopalacze – </a:t>
            </a:r>
            <a:r>
              <a:rPr lang="pl-PL" dirty="0" err="1"/>
              <a:t>zabijacze</a:t>
            </a:r>
            <a:r>
              <a:rPr lang="pl-PL" dirty="0"/>
              <a:t>” </a:t>
            </a:r>
            <a:r>
              <a:rPr lang="pl-PL" dirty="0" smtClean="0"/>
              <a:t>– </a:t>
            </a:r>
            <a:r>
              <a:rPr lang="pl-PL" dirty="0" smtClean="0"/>
              <a:t>kl. VII-VIII</a:t>
            </a:r>
            <a:endParaRPr lang="pl-PL" dirty="0"/>
          </a:p>
          <a:p>
            <a:pPr fontAlgn="base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833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Realizowane projekty, kampanie, konkursy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r>
              <a:rPr lang="pl-PL" dirty="0"/>
              <a:t>akcje charytatywne: Wolontariat – akcja wielkanocna: „Kosz świąteczny” dla rodziny </a:t>
            </a:r>
            <a:r>
              <a:rPr lang="pl-PL" dirty="0" smtClean="0"/>
              <a:t>przyjaciela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3212976"/>
            <a:ext cx="42484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konkurs plastyczny „Rezerwat Biosfery Roztocza” organizowany przez Instytut Rozwoju Samorządu Terytorialnego Województwa Lubelskiego</a:t>
            </a:r>
            <a:endParaRPr lang="pl-PL" dirty="0"/>
          </a:p>
        </p:txBody>
      </p:sp>
      <p:pic>
        <p:nvPicPr>
          <p:cNvPr id="17410" name="Picture 2" descr="C:\Users\Monika\Desktop\Prezent.if.osw\Konkurs  Rezerwat  Biosfery Roztocz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9403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Realizowane projekty, kampanie, konkursy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akcja </a:t>
            </a:r>
            <a:r>
              <a:rPr lang="pl-PL" dirty="0"/>
              <a:t>,, Szkoła do Hymnu” organizowana przez Ministerstwo Edukacji Narodowej,</a:t>
            </a:r>
          </a:p>
          <a:p>
            <a:r>
              <a:rPr lang="pl-PL" dirty="0"/>
              <a:t>k</a:t>
            </a:r>
            <a:r>
              <a:rPr lang="pl-PL" dirty="0" smtClean="0"/>
              <a:t>onkursy organizowane </a:t>
            </a:r>
            <a:r>
              <a:rPr lang="pl-PL" dirty="0"/>
              <a:t>przez </a:t>
            </a:r>
            <a:r>
              <a:rPr lang="pl-PL" dirty="0" err="1"/>
              <a:t>GBPiOK</a:t>
            </a:r>
            <a:r>
              <a:rPr lang="pl-PL" dirty="0"/>
              <a:t> w Dzwoli</a:t>
            </a:r>
          </a:p>
          <a:p>
            <a:r>
              <a:rPr lang="pl-PL" dirty="0" smtClean="0"/>
              <a:t>Gminny Przegląd </a:t>
            </a:r>
            <a:r>
              <a:rPr lang="pl-PL" dirty="0"/>
              <a:t>Kolęd i Pastorałek </a:t>
            </a:r>
            <a:r>
              <a:rPr lang="pl-PL" dirty="0" smtClean="0"/>
              <a:t>organizowany </a:t>
            </a:r>
            <a:br>
              <a:rPr lang="pl-PL" dirty="0" smtClean="0"/>
            </a:br>
            <a:r>
              <a:rPr lang="pl-PL" dirty="0" smtClean="0"/>
              <a:t>przez </a:t>
            </a:r>
            <a:r>
              <a:rPr lang="pl-PL" dirty="0" err="1"/>
              <a:t>GBPiOK</a:t>
            </a:r>
            <a:r>
              <a:rPr lang="pl-PL" dirty="0"/>
              <a:t> w Dzwoli</a:t>
            </a:r>
          </a:p>
          <a:p>
            <a:r>
              <a:rPr lang="pl-PL" dirty="0" smtClean="0"/>
              <a:t>ogólnopolski </a:t>
            </a:r>
            <a:r>
              <a:rPr lang="pl-PL" dirty="0"/>
              <a:t>konkurs „Komiksowa Odyseja </a:t>
            </a:r>
            <a:r>
              <a:rPr lang="pl-PL" dirty="0" smtClean="0"/>
              <a:t>kosmiczna” organizowany przez Centrum </a:t>
            </a:r>
            <a:r>
              <a:rPr lang="pl-PL" dirty="0"/>
              <a:t>Komiksu   i Narracji Interaktywnej EC1 oraz </a:t>
            </a:r>
            <a:r>
              <a:rPr lang="pl-PL" dirty="0" smtClean="0"/>
              <a:t>Ambasadę </a:t>
            </a:r>
            <a:r>
              <a:rPr lang="pl-PL" dirty="0"/>
              <a:t>USA</a:t>
            </a:r>
          </a:p>
          <a:p>
            <a:pPr fontAlgn="base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05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Realizowane projekty, kampanie, konkursy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„Bezpiecznie na wsi mamy – od 30 lat z KRUS wypadkom zapobiegamy” </a:t>
            </a:r>
            <a:r>
              <a:rPr lang="pl-PL" dirty="0" smtClean="0"/>
              <a:t>– </a:t>
            </a:r>
            <a:r>
              <a:rPr lang="pl-PL" dirty="0" smtClean="0"/>
              <a:t>konkurs ogólnopolski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563888" cy="267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9600" y="3584731"/>
            <a:ext cx="4466456" cy="2292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/>
              <a:t>„Narodowe </a:t>
            </a:r>
            <a:r>
              <a:rPr lang="pl-PL" dirty="0"/>
              <a:t>Czytanie  2020” </a:t>
            </a:r>
            <a:r>
              <a:rPr lang="pl-PL" dirty="0" smtClean="0"/>
              <a:t>– </a:t>
            </a:r>
            <a:r>
              <a:rPr lang="pl-PL" dirty="0" smtClean="0"/>
              <a:t>„Balladyna” Juliusza Słowackiego</a:t>
            </a:r>
            <a:r>
              <a:rPr lang="pl-PL" dirty="0"/>
              <a:t>”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 </a:t>
            </a:r>
            <a:r>
              <a:rPr lang="pl-PL" dirty="0"/>
              <a:t>patronatem Prezydenta Andrzeja Dudy</a:t>
            </a:r>
          </a:p>
        </p:txBody>
      </p:sp>
    </p:spTree>
    <p:extLst>
      <p:ext uri="{BB962C8B-B14F-4D97-AF65-F5344CB8AC3E}">
        <p14:creationId xmlns:p14="http://schemas.microsoft.com/office/powerpoint/2010/main" val="21671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684">
              <a:srgbClr val="FFFFCC"/>
            </a:gs>
            <a:gs pos="0">
              <a:srgbClr val="FFFF99"/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Uroczystości szkolne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790" y="2060848"/>
            <a:ext cx="3830991" cy="124729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 fontAlgn="base"/>
            <a:r>
              <a:rPr lang="pl-PL" sz="2800" dirty="0" smtClean="0"/>
              <a:t>Święto </a:t>
            </a:r>
            <a:r>
              <a:rPr lang="pl-PL" sz="2800" dirty="0"/>
              <a:t>Patrona Szkoły,</a:t>
            </a:r>
          </a:p>
          <a:p>
            <a:pPr lvl="0" fontAlgn="base"/>
            <a:r>
              <a:rPr lang="pl-PL" sz="2800" dirty="0" smtClean="0"/>
              <a:t>Ślubowanie </a:t>
            </a:r>
            <a:r>
              <a:rPr lang="pl-PL" sz="2800" dirty="0"/>
              <a:t>klasy </a:t>
            </a:r>
            <a:r>
              <a:rPr lang="pl-PL" sz="2800" dirty="0" smtClean="0"/>
              <a:t>I</a:t>
            </a:r>
            <a:endParaRPr lang="pl-PL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23976" cy="271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68790" y="4581128"/>
            <a:ext cx="827967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r>
              <a:rPr lang="pl-PL" sz="2400" dirty="0" smtClean="0"/>
              <a:t>Ze względu na sytuację epidemiczną większość zaplanowanych uroczystości nie mogła odbyć się stacjonarnie, jednak podejmowano działania, by uczcić szczególne okazje, np. Narodowe Święto Niepodległości, online, bez gromadzenia się społeczności szkolnej.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858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3600" b="1" dirty="0" smtClean="0"/>
              <a:t>Współpraca z rodzicami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Współpraca z rodzicami uczniów układa się dobrze. Rodzice interesują się postępami edukacyjnymi </a:t>
            </a:r>
            <a:r>
              <a:rPr lang="pl-PL" dirty="0" smtClean="0"/>
              <a:t>i </a:t>
            </a:r>
            <a:r>
              <a:rPr lang="pl-PL" dirty="0"/>
              <a:t>potrzebami uczniów. </a:t>
            </a:r>
            <a:endParaRPr lang="pl-PL" dirty="0" smtClean="0"/>
          </a:p>
          <a:p>
            <a:pPr algn="just"/>
            <a:r>
              <a:rPr lang="pl-PL" dirty="0" smtClean="0"/>
              <a:t>Od </a:t>
            </a:r>
            <a:r>
              <a:rPr lang="pl-PL" dirty="0"/>
              <a:t>momentu przejścia na nauczanie zdalne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ze </a:t>
            </a:r>
            <a:r>
              <a:rPr lang="pl-PL" dirty="0"/>
              <a:t>względu na wytyczne sanitarne kontakt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rodzicami w większości wypadków ograniczony został do rozmów telefonicznych </a:t>
            </a:r>
            <a:br>
              <a:rPr lang="pl-PL" dirty="0"/>
            </a:br>
            <a:r>
              <a:rPr lang="pl-PL" dirty="0"/>
              <a:t>i kontaktów mailowych oraz spotkań online. </a:t>
            </a:r>
          </a:p>
        </p:txBody>
      </p:sp>
    </p:spTree>
    <p:extLst>
      <p:ext uri="{BB962C8B-B14F-4D97-AF65-F5344CB8AC3E}">
        <p14:creationId xmlns:p14="http://schemas.microsoft.com/office/powerpoint/2010/main" val="29951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3600" dirty="0" smtClean="0"/>
              <a:t>Pomoc </a:t>
            </a:r>
            <a:r>
              <a:rPr lang="pl-PL" sz="3600" dirty="0" err="1" smtClean="0"/>
              <a:t>psychologiczno</a:t>
            </a:r>
            <a:r>
              <a:rPr lang="pl-PL" sz="3600" dirty="0" smtClean="0"/>
              <a:t> – pedagogiczna</a:t>
            </a:r>
            <a:endParaRPr lang="pl-PL" sz="36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5" y="1196753"/>
            <a:ext cx="8208912" cy="4536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800" dirty="0" smtClean="0"/>
              <a:t>udzielana jest uczniom na podstawie opinii/orzeczenia Poradni Psychologiczno-Pedagogicznej oraz rozpoznania nauczycieli;</a:t>
            </a:r>
          </a:p>
          <a:p>
            <a:pPr algn="just"/>
            <a:r>
              <a:rPr lang="pl-PL" sz="2800" dirty="0" smtClean="0"/>
              <a:t>uczniowie posiadający opinię – 7, orzeczenie – 2; kilkoro uczniów jest w trakcie specjalistycznej diagnozy;</a:t>
            </a:r>
          </a:p>
          <a:p>
            <a:pPr algn="just"/>
            <a:r>
              <a:rPr lang="pl-PL" sz="2800" dirty="0"/>
              <a:t>n</a:t>
            </a:r>
            <a:r>
              <a:rPr lang="pl-PL" sz="2800" dirty="0" smtClean="0"/>
              <a:t>auczyciele stosują się do zaleceń zawartych </a:t>
            </a:r>
            <a:br>
              <a:rPr lang="pl-PL" sz="2800" dirty="0" smtClean="0"/>
            </a:br>
            <a:r>
              <a:rPr lang="pl-PL" sz="2800" dirty="0" smtClean="0"/>
              <a:t>w w/w dokumentach, dotyczących dostosowania wymagań edukacyjnych do potrzeb i możliwości uczniów;</a:t>
            </a:r>
          </a:p>
        </p:txBody>
      </p:sp>
    </p:spTree>
    <p:extLst>
      <p:ext uri="{BB962C8B-B14F-4D97-AF65-F5344CB8AC3E}">
        <p14:creationId xmlns:p14="http://schemas.microsoft.com/office/powerpoint/2010/main" val="8825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3600" dirty="0" smtClean="0"/>
              <a:t>Pomoc </a:t>
            </a:r>
            <a:r>
              <a:rPr lang="pl-PL" sz="3600" dirty="0" err="1" smtClean="0"/>
              <a:t>psychologiczno</a:t>
            </a:r>
            <a:r>
              <a:rPr lang="pl-PL" sz="3600" dirty="0" smtClean="0"/>
              <a:t> – pedagogiczna</a:t>
            </a:r>
            <a:endParaRPr lang="pl-PL" sz="36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5" y="1052737"/>
            <a:ext cx="8280920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800" dirty="0" smtClean="0"/>
              <a:t>pedagog szkolny prowadzi  2 godziny zajęć korekcyjno-kompensacyjnych oraz 4 godziny zajęć rewalidacyjnych; </a:t>
            </a:r>
          </a:p>
          <a:p>
            <a:pPr algn="just"/>
            <a:r>
              <a:rPr lang="pl-PL" sz="2800" dirty="0" smtClean="0"/>
              <a:t>minimum dwa razy w roku dokonywana jest ocena efektywności udzielanej uczniom  pomocy psychologiczno-pedagogicznej przez zespół nauczycieli i specjalistów;</a:t>
            </a:r>
          </a:p>
          <a:p>
            <a:pPr algn="just"/>
            <a:r>
              <a:rPr lang="pl-PL" sz="2800" dirty="0" smtClean="0"/>
              <a:t>obserwuje się przyrost liczby uczniów wymagających pomocy psychologiczno</a:t>
            </a:r>
            <a:r>
              <a:rPr lang="pl-PL" sz="2800" dirty="0"/>
              <a:t>-</a:t>
            </a:r>
            <a:r>
              <a:rPr lang="pl-PL" sz="2800" dirty="0" smtClean="0"/>
              <a:t>pedagogicznej ze względu </a:t>
            </a:r>
            <a:br>
              <a:rPr lang="pl-PL" sz="2800" dirty="0" smtClean="0"/>
            </a:br>
            <a:r>
              <a:rPr lang="pl-PL" sz="2800" dirty="0" smtClean="0"/>
              <a:t>na specyficzne trudności w nauce oraz w związku </a:t>
            </a:r>
            <a:br>
              <a:rPr lang="pl-PL" sz="2800" dirty="0" smtClean="0"/>
            </a:br>
            <a:r>
              <a:rPr lang="pl-PL" sz="2800" dirty="0" smtClean="0"/>
              <a:t>z problemami spowodowanymi przez konieczność nauki w systemie zdalnym. </a:t>
            </a:r>
          </a:p>
          <a:p>
            <a:pPr algn="just"/>
            <a:endParaRPr lang="pl-PL" sz="2800" dirty="0" smtClean="0"/>
          </a:p>
          <a:p>
            <a:pPr algn="just"/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816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dydaktyczna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październiku 2020 roku działalność </a:t>
            </a:r>
            <a:r>
              <a:rPr lang="pl-PL" dirty="0" smtClean="0"/>
              <a:t>dydaktyczna, </a:t>
            </a:r>
            <a:r>
              <a:rPr lang="pl-PL" dirty="0"/>
              <a:t>opiekuńcza i wychowawcza </a:t>
            </a:r>
            <a:r>
              <a:rPr lang="pl-PL" dirty="0" smtClean="0"/>
              <a:t>Zespołu </a:t>
            </a:r>
            <a:r>
              <a:rPr lang="pl-PL" dirty="0"/>
              <a:t>S</a:t>
            </a:r>
            <a:r>
              <a:rPr lang="pl-PL" dirty="0" smtClean="0"/>
              <a:t>zkół w systemie stacjonarnym została </a:t>
            </a:r>
            <a:r>
              <a:rPr lang="pl-PL" dirty="0"/>
              <a:t>zawieszona ze względu na epidemię </a:t>
            </a:r>
            <a:r>
              <a:rPr lang="pl-PL" dirty="0" smtClean="0"/>
              <a:t>COVID-19. </a:t>
            </a:r>
          </a:p>
          <a:p>
            <a:pPr marL="0" indent="0" algn="just">
              <a:buNone/>
            </a:pPr>
            <a:r>
              <a:rPr lang="pl-PL" dirty="0" smtClean="0"/>
              <a:t>Szkoła i przedszkole przeszły na pracę w </a:t>
            </a:r>
            <a:r>
              <a:rPr lang="pl-PL" dirty="0"/>
              <a:t>trybie zdalnym. 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Zajęcia szkolne były prowadzone przez aplikację </a:t>
            </a:r>
            <a:r>
              <a:rPr lang="pl-PL" dirty="0" err="1"/>
              <a:t>Classroom</a:t>
            </a:r>
            <a:r>
              <a:rPr lang="pl-PL" dirty="0"/>
              <a:t> udostępnioną przez Google </a:t>
            </a:r>
            <a:r>
              <a:rPr lang="pl-PL" dirty="0" smtClean="0"/>
              <a:t>Suite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5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dydaktyczna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Na terenie szkoły, zgodnie z przygotowanym harmonogramem, prowadzone były konsultacje dla chętnych uczniów, działała biblioteka szkolna. </a:t>
            </a:r>
          </a:p>
        </p:txBody>
      </p:sp>
    </p:spTree>
    <p:extLst>
      <p:ext uri="{BB962C8B-B14F-4D97-AF65-F5344CB8AC3E}">
        <p14:creationId xmlns:p14="http://schemas.microsoft.com/office/powerpoint/2010/main" val="37725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9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Baza do działalności oświatowej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7748"/>
              </p:ext>
            </p:extLst>
          </p:nvPr>
        </p:nvGraphicFramePr>
        <p:xfrm>
          <a:off x="323528" y="1196752"/>
          <a:ext cx="8496944" cy="5374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0818"/>
                <a:gridCol w="5716126"/>
              </a:tblGrid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Sale lekcyjne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    8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Sale przedszkolne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2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7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Pracownie komputerowe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    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Sale gimnastyczne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duża </a:t>
                      </a:r>
                      <a:r>
                        <a:rPr lang="pl-PL" sz="2000" dirty="0">
                          <a:effectLst/>
                        </a:rPr>
                        <a:t>o pow. 340 </a:t>
                      </a:r>
                      <a:r>
                        <a:rPr lang="pl-PL" sz="2000" dirty="0" smtClean="0">
                          <a:effectLst/>
                        </a:rPr>
                        <a:t>m2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mała </a:t>
                      </a:r>
                      <a:r>
                        <a:rPr lang="pl-PL" sz="2000" dirty="0">
                          <a:effectLst/>
                        </a:rPr>
                        <a:t>o pow. 84 m2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Boiska sportowe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wielofunkcyjne </a:t>
                      </a:r>
                      <a:r>
                        <a:rPr lang="pl-PL" sz="2000" dirty="0">
                          <a:effectLst/>
                        </a:rPr>
                        <a:t>boisko sportowe </a:t>
                      </a:r>
                      <a:r>
                        <a:rPr lang="pl-PL" sz="2000" dirty="0" smtClean="0">
                          <a:effectLst/>
                        </a:rPr>
                        <a:t>– trawiaste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bieżnia </a:t>
                      </a:r>
                      <a:r>
                        <a:rPr lang="pl-PL" sz="2000" dirty="0">
                          <a:effectLst/>
                        </a:rPr>
                        <a:t>o nawierzchni </a:t>
                      </a:r>
                      <a:r>
                        <a:rPr lang="pl-PL" sz="2000" dirty="0" smtClean="0">
                          <a:effectLst/>
                        </a:rPr>
                        <a:t>żużlowej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skocznia </a:t>
                      </a:r>
                      <a:r>
                        <a:rPr lang="pl-PL" sz="2000" dirty="0">
                          <a:effectLst/>
                        </a:rPr>
                        <a:t>w </a:t>
                      </a:r>
                      <a:r>
                        <a:rPr lang="pl-PL" sz="2000" dirty="0" smtClean="0">
                          <a:effectLst/>
                        </a:rPr>
                        <a:t>dal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pl-PL" sz="2000" dirty="0" smtClean="0">
                          <a:effectLst/>
                        </a:rPr>
                        <a:t>plac </a:t>
                      </a:r>
                      <a:r>
                        <a:rPr lang="pl-PL" sz="2000" dirty="0">
                          <a:effectLst/>
                        </a:rPr>
                        <a:t>zabaw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Świetlica szkolna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    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Stołówka szkolna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smtClean="0">
                          <a:effectLst/>
                        </a:rPr>
                        <a:t>    1 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Gabinet pedagoga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</a:rPr>
                        <a:t>    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27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Gabinet logopedy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smtClean="0">
                          <a:effectLst/>
                        </a:rPr>
                        <a:t>    1</a:t>
                      </a:r>
                      <a:endParaRPr lang="pl-PL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wychowawcza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l-PL" dirty="0" smtClean="0"/>
          </a:p>
          <a:p>
            <a:pPr marL="0" indent="0" algn="just">
              <a:buNone/>
            </a:pPr>
            <a:r>
              <a:rPr lang="pl-PL" dirty="0"/>
              <a:t>Szkoła prowadzi zintegrowane działania wychowawcze oparte o spójny system wartości, który jest przyjęty przez całą społeczność szkolną. Pedagog, wychowawcy i nauczyciele podejmują wiele działań o charakterze wychowawczym i opiekuńczym.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8599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wychowawcza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Szkoła współpracuje </a:t>
            </a:r>
            <a:r>
              <a:rPr lang="pl-PL" dirty="0"/>
              <a:t>z przedstawicielami instytucji działającymi na rzecz wspierania dziecka i jego </a:t>
            </a:r>
            <a:r>
              <a:rPr lang="pl-PL" dirty="0" smtClean="0"/>
              <a:t>rodziny tj.:</a:t>
            </a:r>
            <a:endParaRPr lang="pl-PL" dirty="0"/>
          </a:p>
          <a:p>
            <a:pPr lvl="0" algn="just"/>
            <a:r>
              <a:rPr lang="pl-PL" dirty="0"/>
              <a:t>Komenda Powiatowa Policji w Janowie Lub. – pogadanki „Bezpieczna droga do szkoły”, </a:t>
            </a:r>
          </a:p>
          <a:p>
            <a:pPr lvl="0" algn="just"/>
            <a:r>
              <a:rPr lang="pl-PL" dirty="0"/>
              <a:t>Poradnia </a:t>
            </a:r>
            <a:r>
              <a:rPr lang="pl-PL" dirty="0" err="1"/>
              <a:t>Psychologiczno</a:t>
            </a:r>
            <a:r>
              <a:rPr lang="pl-PL" dirty="0"/>
              <a:t> – Pedagogiczna –przeprowadzanie specjalistycznych diagnoz, konsultacje dla rodziców,</a:t>
            </a:r>
          </a:p>
          <a:p>
            <a:pPr lvl="0" algn="just"/>
            <a:r>
              <a:rPr lang="pl-PL" dirty="0"/>
              <a:t>Ośrodek Pomocy Społecznej – współpraca z asystentem rodziny i pracownikami socjalnymi, wspieranie rodzin niewydolnych wychowawczo,</a:t>
            </a:r>
          </a:p>
          <a:p>
            <a:pPr lvl="0" algn="just"/>
            <a:r>
              <a:rPr lang="pl-PL" dirty="0" err="1"/>
              <a:t>SANEPiD</a:t>
            </a:r>
            <a:r>
              <a:rPr lang="pl-PL" dirty="0"/>
              <a:t> – organizacja czasu wolnego uczniów promującego zdrowy tryb życia, pozyskiwanie ulotek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plakatów,</a:t>
            </a:r>
          </a:p>
          <a:p>
            <a:pPr algn="just"/>
            <a:r>
              <a:rPr lang="pl-PL" dirty="0"/>
              <a:t>KRUS - filmy profilaktyczne dla uczniów kl. I – IV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23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wychowawcza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 smtClean="0"/>
              <a:t>Przeprowadzane </a:t>
            </a:r>
            <a:r>
              <a:rPr lang="pl-PL" dirty="0"/>
              <a:t>są badania: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Diagnoza zagrożeń społecznych”,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Środowisko rodzinne ucznia”,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Moje dziecko”,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Jestem bezpieczny”,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Pasje, hobby, zainteresowania”,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Zagospodarowanie czasu wolnego</a:t>
            </a:r>
            <a:r>
              <a:rPr lang="pl-PL" dirty="0" smtClean="0"/>
              <a:t>”.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Ich wyniki </a:t>
            </a:r>
            <a:r>
              <a:rPr lang="pl-PL" dirty="0"/>
              <a:t>stanowią podstawę pracy wychowawczej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profilaktycznej.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9796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Praca wychowawcza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2050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Promocja zdrowego stylu życia i odpowiedniego odżywiania odbywa się </a:t>
            </a:r>
            <a:r>
              <a:rPr lang="pl-PL" dirty="0" smtClean="0"/>
              <a:t>m. in. poprzez </a:t>
            </a:r>
            <a:r>
              <a:rPr lang="pl-PL" dirty="0"/>
              <a:t>udział szkoły </a:t>
            </a:r>
            <a:r>
              <a:rPr lang="pl-PL" dirty="0" smtClean="0"/>
              <a:t>w </a:t>
            </a:r>
            <a:r>
              <a:rPr lang="pl-PL" dirty="0"/>
              <a:t>akcjach </a:t>
            </a:r>
            <a:r>
              <a:rPr lang="pl-PL" dirty="0" smtClean="0"/>
              <a:t>typu</a:t>
            </a:r>
          </a:p>
          <a:p>
            <a:pPr algn="just"/>
            <a:r>
              <a:rPr lang="pl-PL" dirty="0" smtClean="0"/>
              <a:t>„Mleko </a:t>
            </a:r>
            <a:r>
              <a:rPr lang="pl-PL" dirty="0"/>
              <a:t>w szkole</a:t>
            </a:r>
            <a:r>
              <a:rPr lang="pl-PL" dirty="0" smtClean="0"/>
              <a:t>”, </a:t>
            </a:r>
          </a:p>
          <a:p>
            <a:pPr algn="just"/>
            <a:r>
              <a:rPr lang="pl-PL" dirty="0" smtClean="0"/>
              <a:t>„</a:t>
            </a:r>
            <a:r>
              <a:rPr lang="pl-PL" dirty="0"/>
              <a:t>Owoce w szkole”,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Śniadanie daje moc”, </a:t>
            </a:r>
            <a:endParaRPr lang="pl-PL" dirty="0" smtClean="0"/>
          </a:p>
          <a:p>
            <a:pPr algn="just"/>
            <a:r>
              <a:rPr lang="pl-PL" dirty="0" smtClean="0"/>
              <a:t>„</a:t>
            </a:r>
            <a:r>
              <a:rPr lang="pl-PL" dirty="0"/>
              <a:t>Dzień Marchewki”, itp. </a:t>
            </a:r>
            <a:endParaRPr lang="pl-PL" dirty="0" smtClean="0"/>
          </a:p>
        </p:txBody>
      </p:sp>
      <p:pic>
        <p:nvPicPr>
          <p:cNvPr id="18434" name="Picture 2" descr="https://lh3.googleusercontent.com/pw/AM-JKLVFNmm__ZCEm7Sdu2kRspb964_wsEo4J8YUM97Y8Q9i5Zc8i7P1HHMHPdigg6EaL-HxsipmfWJmuqRamG3ns3kPfB5ggATiR14xN9f2l4r5uo6j6o-r8sFVMmLEFtMYXj0L7mjdj0LshyJPv_2esJTS=w834-h625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3720221" cy="279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Szkoła prowadziła także pozalekcyjną działalność opiekuńczą: </a:t>
            </a:r>
            <a:endParaRPr lang="pl-PL" dirty="0" smtClean="0"/>
          </a:p>
          <a:p>
            <a:r>
              <a:rPr lang="pl-PL" dirty="0" smtClean="0"/>
              <a:t>opieka </a:t>
            </a:r>
            <a:r>
              <a:rPr lang="pl-PL" dirty="0"/>
              <a:t>świetlicowa,</a:t>
            </a:r>
          </a:p>
          <a:p>
            <a:r>
              <a:rPr lang="pl-PL" dirty="0" smtClean="0"/>
              <a:t>opieka </a:t>
            </a:r>
            <a:r>
              <a:rPr lang="pl-PL" dirty="0"/>
              <a:t>nad uczniami dowożonymi,</a:t>
            </a:r>
          </a:p>
          <a:p>
            <a:r>
              <a:rPr lang="pl-PL" dirty="0" smtClean="0"/>
              <a:t>opieka </a:t>
            </a:r>
            <a:r>
              <a:rPr lang="pl-PL" dirty="0"/>
              <a:t>podczas uroczystości </a:t>
            </a:r>
            <a:r>
              <a:rPr lang="pl-PL" dirty="0" smtClean="0"/>
              <a:t>gminnych.</a:t>
            </a:r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618908" y="332656"/>
            <a:ext cx="8229600" cy="8640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/>
              <a:t>Pozalekcyjna działalność opiekuńcza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954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 smtClean="0"/>
              <a:t>Osiągnięcia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09925" y="1772816"/>
            <a:ext cx="8229600" cy="2952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3600" dirty="0" smtClean="0"/>
              <a:t>Wszyscy uczniowie otrzymali </a:t>
            </a:r>
            <a:r>
              <a:rPr lang="pl-PL" sz="3600" dirty="0"/>
              <a:t>promocję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do </a:t>
            </a:r>
            <a:r>
              <a:rPr lang="pl-PL" sz="3600" dirty="0"/>
              <a:t>klasy </a:t>
            </a:r>
            <a:r>
              <a:rPr lang="pl-PL" sz="3600" dirty="0" smtClean="0"/>
              <a:t>wyższej lub ukończyli szkołę. </a:t>
            </a:r>
          </a:p>
          <a:p>
            <a:pPr marL="0" indent="0" algn="just">
              <a:buNone/>
            </a:pPr>
            <a:r>
              <a:rPr lang="pl-PL" sz="3600" dirty="0" smtClean="0"/>
              <a:t>Na </a:t>
            </a:r>
            <a:r>
              <a:rPr lang="pl-PL" sz="3600" dirty="0"/>
              <a:t>zakończenie roku szkolnego 2020/2021 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26 uczniów otrzymało </a:t>
            </a:r>
            <a:r>
              <a:rPr lang="pl-PL" sz="3600" dirty="0"/>
              <a:t>nagrody książkowe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z </a:t>
            </a:r>
            <a:r>
              <a:rPr lang="pl-PL" sz="3600" dirty="0"/>
              <a:t>funduszu Rady Rodziców za bardzo dobre wyniki w nauce.</a:t>
            </a:r>
          </a:p>
        </p:txBody>
      </p:sp>
    </p:spTree>
    <p:extLst>
      <p:ext uri="{BB962C8B-B14F-4D97-AF65-F5344CB8AC3E}">
        <p14:creationId xmlns:p14="http://schemas.microsoft.com/office/powerpoint/2010/main" val="1551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 smtClean="0"/>
              <a:t>Osiągnięcia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12390" y="1772816"/>
            <a:ext cx="6607882" cy="47525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3600" dirty="0"/>
              <a:t>Uzyskanie Tytułu Laureata ogólnopolskiego konkursu na projekt kampanii społecznej w ramach realizacji programu „Przystań </a:t>
            </a:r>
            <a:r>
              <a:rPr lang="pl-PL" sz="3600" dirty="0" smtClean="0"/>
              <a:t>w </a:t>
            </a:r>
            <a:r>
              <a:rPr lang="pl-PL" sz="3600" dirty="0"/>
              <a:t>sieci”. </a:t>
            </a:r>
            <a:endParaRPr lang="pl-PL" sz="3600" dirty="0" smtClean="0"/>
          </a:p>
          <a:p>
            <a:pPr marL="0" indent="0" algn="just">
              <a:buNone/>
            </a:pPr>
            <a:r>
              <a:rPr lang="pl-PL" sz="3600" dirty="0" smtClean="0"/>
              <a:t>Cztery </a:t>
            </a:r>
            <a:r>
              <a:rPr lang="pl-PL" sz="3600" dirty="0"/>
              <a:t>uczennice kl. VII znalazły się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wśród </a:t>
            </a:r>
            <a:r>
              <a:rPr lang="pl-PL" sz="3600" dirty="0"/>
              <a:t>10 zwycięskich zespołów. </a:t>
            </a:r>
            <a:endParaRPr lang="pl-PL" sz="3600" dirty="0" smtClean="0"/>
          </a:p>
          <a:p>
            <a:pPr marL="0" indent="0" algn="just">
              <a:buNone/>
            </a:pPr>
            <a:r>
              <a:rPr lang="pl-PL" sz="3600" dirty="0" smtClean="0"/>
              <a:t>Konkurs realizował cele </a:t>
            </a:r>
            <a:r>
              <a:rPr lang="pl-PL" sz="3600" dirty="0"/>
              <a:t>polityki oświatowej </a:t>
            </a:r>
            <a:r>
              <a:rPr lang="pl-PL" sz="3600" dirty="0" err="1" smtClean="0"/>
              <a:t>MEiN</a:t>
            </a:r>
            <a:r>
              <a:rPr lang="pl-PL" sz="3600" dirty="0" smtClean="0"/>
              <a:t> </a:t>
            </a:r>
            <a:r>
              <a:rPr lang="pl-PL" sz="3600" dirty="0"/>
              <a:t>na rok szkolny 2020/2021, </a:t>
            </a:r>
            <a:r>
              <a:rPr lang="pl-PL" sz="3600" dirty="0" smtClean="0"/>
              <a:t>odnosząc się do priorytetu </a:t>
            </a:r>
            <a:r>
              <a:rPr lang="pl-PL" sz="3600" dirty="0"/>
              <a:t>„wykorzystanie </a:t>
            </a:r>
            <a:r>
              <a:rPr lang="pl-PL" sz="3600" dirty="0" smtClean="0"/>
              <a:t>w</a:t>
            </a:r>
            <a:r>
              <a:rPr lang="pl-PL" sz="3600" dirty="0"/>
              <a:t> procesach edukacyjnych narzędzi i zasobów </a:t>
            </a:r>
            <a:r>
              <a:rPr lang="pl-PL" sz="3600" dirty="0" smtClean="0"/>
              <a:t>cyfrowych </a:t>
            </a:r>
            <a:r>
              <a:rPr lang="pl-PL" sz="3600" dirty="0"/>
              <a:t>oraz metod kształcenia na odległość </a:t>
            </a:r>
            <a:r>
              <a:rPr lang="pl-PL" sz="3600" dirty="0" smtClean="0"/>
              <a:t>i</a:t>
            </a:r>
            <a:r>
              <a:rPr lang="pl-PL" sz="3600" dirty="0"/>
              <a:t> bezpieczne oraz efektywne korzystanie z narzędzi </a:t>
            </a:r>
            <a:r>
              <a:rPr lang="pl-PL" sz="3600" dirty="0" smtClean="0"/>
              <a:t>cyfrowych</a:t>
            </a:r>
            <a:r>
              <a:rPr lang="pl-PL" sz="3600" dirty="0"/>
              <a:t>”. </a:t>
            </a:r>
            <a:endParaRPr lang="pl-PL" sz="3600" dirty="0" smtClean="0"/>
          </a:p>
          <a:p>
            <a:pPr marL="0" indent="0" algn="just">
              <a:buNone/>
            </a:pPr>
            <a:r>
              <a:rPr lang="pl-PL" sz="3600" dirty="0" smtClean="0"/>
              <a:t>Projekt </a:t>
            </a:r>
            <a:r>
              <a:rPr lang="pl-PL" sz="3600" dirty="0"/>
              <a:t>został objęty Patronatem Honorowym Prezesa Rady Ministrów Mateusza Morawieckiego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12290" name="Picture 2" descr="https://zsdzwola.com.pl/images/przystan_162384424444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65618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 smtClean="0"/>
              <a:t>Osiągnięcia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45913" y="3429000"/>
            <a:ext cx="822960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W XII </a:t>
            </a:r>
            <a:r>
              <a:rPr lang="pl-PL" dirty="0" smtClean="0"/>
              <a:t>2020 r</a:t>
            </a:r>
            <a:r>
              <a:rPr lang="pl-PL" dirty="0"/>
              <a:t>. jedna uczennica otrzymała stypendium z Funduszu Stypendialnego im. Marii i Lecha Kaczyńskich.</a:t>
            </a:r>
            <a:endParaRPr lang="pl-PL" sz="3600" dirty="0"/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529858" y="1772816"/>
            <a:ext cx="822960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/>
              <a:t>I miejsce w </a:t>
            </a:r>
            <a:r>
              <a:rPr lang="pl-PL" dirty="0" smtClean="0"/>
              <a:t>zawodach w piłce nożnej w eliminacjach </a:t>
            </a:r>
            <a:r>
              <a:rPr lang="pl-PL" dirty="0"/>
              <a:t>gminnych w kategorii dziewcząt. Eliminacje wyższego szczebla nie odbyły się z powodu </a:t>
            </a:r>
            <a:r>
              <a:rPr lang="pl-PL" dirty="0" smtClean="0"/>
              <a:t>pandemii.</a:t>
            </a:r>
            <a:endParaRPr lang="pl-PL" sz="3600" dirty="0"/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545913" y="5157192"/>
            <a:ext cx="8229600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/>
              <a:t>Jedna uczennica uzyskała wynik 100% </a:t>
            </a:r>
            <a:br>
              <a:rPr lang="pl-PL" dirty="0" smtClean="0"/>
            </a:br>
            <a:r>
              <a:rPr lang="pl-PL" dirty="0" smtClean="0"/>
              <a:t>z egzaminu ósmoklasisty z języka angielskiego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2440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l-PL" sz="4000" dirty="0" smtClean="0"/>
              <a:t>Osiągnięcia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09925" y="1772816"/>
            <a:ext cx="8229600" cy="7920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800" dirty="0" smtClean="0"/>
              <a:t>Uczniom Szkoły Podstawowej w Dzwoli zostały przyznane:</a:t>
            </a:r>
            <a:endParaRPr lang="pl-PL" sz="2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3509392"/>
            <a:ext cx="1656183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4 stypendia za osiągnięcia naukowe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96633" y="3509392"/>
            <a:ext cx="1656183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1</a:t>
            </a:r>
            <a:r>
              <a:rPr lang="pl-PL" sz="2400" dirty="0" smtClean="0"/>
              <a:t> stypendium za osiągnięcia sportowe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804248" y="3509392"/>
            <a:ext cx="1656183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4 nagrody Wójta Gminy Dzwola</a:t>
            </a:r>
            <a:endParaRPr lang="pl-PL" sz="2400" dirty="0"/>
          </a:p>
        </p:txBody>
      </p:sp>
      <p:cxnSp>
        <p:nvCxnSpPr>
          <p:cNvPr id="8" name="Łącznik prostoliniowy 7"/>
          <p:cNvCxnSpPr>
            <a:stCxn id="4" idx="2"/>
            <a:endCxn id="3" idx="0"/>
          </p:cNvCxnSpPr>
          <p:nvPr/>
        </p:nvCxnSpPr>
        <p:spPr>
          <a:xfrm flipH="1">
            <a:off x="1511660" y="2564904"/>
            <a:ext cx="3013065" cy="9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4" idx="2"/>
            <a:endCxn id="6" idx="0"/>
          </p:cNvCxnSpPr>
          <p:nvPr/>
        </p:nvCxnSpPr>
        <p:spPr>
          <a:xfrm>
            <a:off x="4524725" y="2564904"/>
            <a:ext cx="0" cy="9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>
            <a:stCxn id="4" idx="2"/>
            <a:endCxn id="7" idx="0"/>
          </p:cNvCxnSpPr>
          <p:nvPr/>
        </p:nvCxnSpPr>
        <p:spPr>
          <a:xfrm>
            <a:off x="4524725" y="2564904"/>
            <a:ext cx="3107615" cy="9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8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Wyniki egzaminu ósmoklasisty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12976"/>
          </a:xfrm>
        </p:spPr>
        <p:txBody>
          <a:bodyPr/>
          <a:lstStyle/>
          <a:p>
            <a:pPr algn="just"/>
            <a:r>
              <a:rPr lang="pl-PL" dirty="0" smtClean="0"/>
              <a:t>Egzamin ósmoklasisty odbył się  w dniach </a:t>
            </a:r>
            <a:br>
              <a:rPr lang="pl-PL" dirty="0" smtClean="0"/>
            </a:br>
            <a:r>
              <a:rPr lang="pl-PL" dirty="0" smtClean="0"/>
              <a:t>25, 26, 27 maja 2021 w formule stacjonarnej.</a:t>
            </a:r>
          </a:p>
          <a:p>
            <a:pPr algn="just"/>
            <a:r>
              <a:rPr lang="pl-PL" dirty="0" smtClean="0"/>
              <a:t>9 uczniów kl. VIII podeszło do egzaminu </a:t>
            </a:r>
            <a:br>
              <a:rPr lang="pl-PL" dirty="0" smtClean="0"/>
            </a:br>
            <a:r>
              <a:rPr lang="pl-PL" dirty="0" smtClean="0"/>
              <a:t>z języka polskiego, matematyki i języka angielskiego.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1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3200" dirty="0" smtClean="0"/>
              <a:t>Pracownicy Zespołu Szkół w Dzwoli</a:t>
            </a:r>
            <a:endParaRPr lang="pl-PL" sz="3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127611"/>
              </p:ext>
            </p:extLst>
          </p:nvPr>
        </p:nvGraphicFramePr>
        <p:xfrm>
          <a:off x="323528" y="1556792"/>
          <a:ext cx="8496942" cy="4752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241"/>
                <a:gridCol w="1016847"/>
                <a:gridCol w="1307919"/>
                <a:gridCol w="1201202"/>
                <a:gridCol w="1201202"/>
                <a:gridCol w="1190454"/>
                <a:gridCol w="1092077"/>
              </a:tblGrid>
              <a:tr h="63239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Nauczyciele zatrudnieni w </a:t>
                      </a:r>
                      <a:r>
                        <a:rPr lang="pl-PL" sz="1400" dirty="0">
                          <a:effectLst/>
                        </a:rPr>
                        <a:t>Zespole Szkół w </a:t>
                      </a:r>
                      <a:r>
                        <a:rPr lang="pl-PL" sz="1400" dirty="0" smtClean="0">
                          <a:effectLst/>
                        </a:rPr>
                        <a:t>Dzwoli - rok 2020/2021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32399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Zatrudnieni w pełnym wymiarze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ogółem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stażysta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kontraktowy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mianowany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</a:rPr>
                        <a:t>dyplomowany</a:t>
                      </a:r>
                      <a:endParaRPr lang="pl-PL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2399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 15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13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23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Zatrudnieni 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w niepełnym wymiarze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osób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23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Liczba </a:t>
                      </a:r>
                      <a:r>
                        <a:rPr lang="pl-PL" sz="1400" dirty="0" smtClean="0">
                          <a:effectLst/>
                        </a:rPr>
                        <a:t>etatów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2,61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0,72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0,22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1,67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23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Razem etaty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17,61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0,72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0,22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14,67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581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Razem osoby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22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18</a:t>
                      </a:r>
                      <a:endParaRPr lang="pl-P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Wyniki egzaminu ósmoklasisty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07684"/>
              </p:ext>
            </p:extLst>
          </p:nvPr>
        </p:nvGraphicFramePr>
        <p:xfrm>
          <a:off x="611560" y="1844824"/>
          <a:ext cx="7704855" cy="3888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285"/>
                <a:gridCol w="2568285"/>
                <a:gridCol w="2568285"/>
              </a:tblGrid>
              <a:tr h="679080">
                <a:tc gridSpan="3"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2020/2021</a:t>
                      </a:r>
                      <a:endParaRPr lang="pl-PL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172111">
                <a:tc>
                  <a:txBody>
                    <a:bodyPr/>
                    <a:lstStyle/>
                    <a:p>
                      <a:pPr algn="ctr"/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wynik procentowy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wynik </a:t>
                      </a:r>
                      <a:r>
                        <a:rPr lang="pl-PL" sz="2800" dirty="0" err="1" smtClean="0"/>
                        <a:t>staninowy</a:t>
                      </a:r>
                      <a:endParaRPr lang="pl-PL" sz="2800" dirty="0"/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język polski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53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4</a:t>
                      </a:r>
                      <a:endParaRPr lang="pl-PL" sz="2800" dirty="0"/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matematyka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49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6</a:t>
                      </a:r>
                      <a:endParaRPr lang="pl-PL" sz="2800" dirty="0"/>
                    </a:p>
                  </a:txBody>
                  <a:tcPr/>
                </a:tc>
              </a:tr>
              <a:tr h="679080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język angielski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70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/>
                        <a:t>6</a:t>
                      </a:r>
                      <a:endParaRPr lang="pl-P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3200" dirty="0" smtClean="0"/>
              <a:t>Wyniki egzaminu ósmoklasisty (w %) na tle gminy, powiatu, województwa i kraju</a:t>
            </a:r>
            <a:endParaRPr lang="pl-PL" sz="32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769640"/>
              </p:ext>
            </p:extLst>
          </p:nvPr>
        </p:nvGraphicFramePr>
        <p:xfrm>
          <a:off x="395536" y="1412776"/>
          <a:ext cx="828091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491880" y="15881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2020/2021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2800" dirty="0" smtClean="0"/>
              <a:t>Wyniki egzaminu ósmoklasisty w roku szkolnym 2019/2020 i 2020/2021 (w %)</a:t>
            </a:r>
            <a:endParaRPr lang="pl-PL" sz="2800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021007"/>
              </p:ext>
            </p:extLst>
          </p:nvPr>
        </p:nvGraphicFramePr>
        <p:xfrm>
          <a:off x="179512" y="1510242"/>
          <a:ext cx="8784976" cy="472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64999">
              <a:srgbClr val="F0EBD5"/>
            </a:gs>
            <a:gs pos="100000">
              <a:schemeClr val="bg1">
                <a:lumMod val="6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Wyniki egzaminu ósmoklasisty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12976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Wnioski płynące z analizy wyników poszczególnych części egzaminu ósmoklasisty zostały opracowane przez nauczycieli i są wdrażane w pracy z kolejnymi rocznikami uczniów.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1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95736" y="296370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+mj-lt"/>
              </a:rPr>
              <a:t>Dziękuję za uwagę!</a:t>
            </a:r>
            <a:endParaRPr lang="pl-P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43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3200" dirty="0" smtClean="0"/>
              <a:t>Pracownicy Zespołu Szkół w Dzwoli</a:t>
            </a:r>
            <a:endParaRPr lang="pl-PL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765839"/>
              </p:ext>
            </p:extLst>
          </p:nvPr>
        </p:nvGraphicFramePr>
        <p:xfrm>
          <a:off x="467544" y="1700807"/>
          <a:ext cx="8280919" cy="4464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004"/>
                <a:gridCol w="865665"/>
                <a:gridCol w="865665"/>
                <a:gridCol w="865665"/>
                <a:gridCol w="865665"/>
                <a:gridCol w="1359085"/>
                <a:gridCol w="1359085"/>
                <a:gridCol w="1359085"/>
              </a:tblGrid>
              <a:tr h="1838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Liczba oddziałów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Liczba</a:t>
                      </a:r>
                      <a:r>
                        <a:rPr lang="pl-PL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uczniów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Ś</a:t>
                      </a:r>
                      <a:r>
                        <a:rPr lang="pl-PL" sz="1100" dirty="0" smtClean="0">
                          <a:effectLst/>
                          <a:latin typeface="+mj-lt"/>
                        </a:rPr>
                        <a:t>rednia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liczba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ucz. /oddz.</a:t>
                      </a:r>
                      <a:endParaRPr lang="pl-PL" sz="11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Liczba nauczycieli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Liczba etatów nauczycieli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Liczba  pracowników niepedagogicznych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Liczba etatów pracowników </a:t>
                      </a:r>
                      <a:r>
                        <a:rPr lang="pl-PL" sz="1100" dirty="0" smtClean="0">
                          <a:effectLst/>
                          <a:latin typeface="+mj-lt"/>
                        </a:rPr>
                        <a:t>niepedagogicznych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0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</a:rPr>
                        <a:t>Szkoła podstawowa</a:t>
                      </a:r>
                      <a:endParaRPr lang="pl-PL" sz="11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latin typeface="+mj-lt"/>
                        </a:rPr>
                        <a:t> 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</a:rPr>
                        <a:t>8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94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11,7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</a:rPr>
                        <a:t>22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</a:rPr>
                        <a:t>17,61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j-lt"/>
                        </a:rPr>
                        <a:t>9</a:t>
                      </a:r>
                      <a:endParaRPr lang="pl-PL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+mj-lt"/>
                        </a:rPr>
                        <a:t>9</a:t>
                      </a:r>
                      <a:endParaRPr lang="pl-PL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4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Przedszkole</a:t>
                      </a:r>
                      <a:endParaRPr lang="pl-PL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800" dirty="0"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50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+mj-lt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+mj-lt"/>
                        </a:rPr>
                        <a:t> </a:t>
                      </a:r>
                      <a:r>
                        <a:rPr lang="pl-PL" sz="1800" dirty="0" smtClean="0">
                          <a:effectLst/>
                          <a:latin typeface="+mj-lt"/>
                        </a:rPr>
                        <a:t>3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800" dirty="0"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pl-PL" sz="1800" dirty="0">
                          <a:effectLst/>
                          <a:latin typeface="+mj-lt"/>
                        </a:rPr>
                        <a:t> </a:t>
                      </a:r>
                      <a:endParaRPr lang="pl-PL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pl-PL" sz="2800" dirty="0" smtClean="0"/>
              <a:t>Liczba uczniów i wychowanków </a:t>
            </a:r>
            <a:br>
              <a:rPr lang="pl-PL" sz="2800" dirty="0" smtClean="0"/>
            </a:br>
            <a:r>
              <a:rPr lang="pl-PL" sz="2800" dirty="0" smtClean="0"/>
              <a:t>w Zespole Szkół w Dzwoli</a:t>
            </a:r>
            <a:endParaRPr lang="pl-PL" sz="2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797150"/>
              </p:ext>
            </p:extLst>
          </p:nvPr>
        </p:nvGraphicFramePr>
        <p:xfrm>
          <a:off x="539552" y="1196752"/>
          <a:ext cx="8208915" cy="51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3"/>
                <a:gridCol w="1641783"/>
                <a:gridCol w="1641783"/>
                <a:gridCol w="1641783"/>
                <a:gridCol w="1641783"/>
              </a:tblGrid>
              <a:tr h="1036916">
                <a:tc row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Rok szkolny</a:t>
                      </a:r>
                      <a:endParaRPr lang="pl-PL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Szkoła Podstawowa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Przedszkole</a:t>
                      </a:r>
                      <a:endParaRPr lang="pl-PL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</a:tr>
              <a:tr h="103691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oddziałów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 uczniów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oddziałów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Liczba wychowanków</a:t>
                      </a:r>
                      <a:endParaRPr lang="pl-PL" sz="1400" dirty="0"/>
                    </a:p>
                  </a:txBody>
                  <a:tcPr anchor="ctr"/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2018/2019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109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</a:t>
                      </a:r>
                      <a:endParaRPr lang="pl-PL" dirty="0"/>
                    </a:p>
                  </a:txBody>
                  <a:tcPr anchor="ctr"/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2019/2020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95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46</a:t>
                      </a:r>
                      <a:endParaRPr lang="pl-PL" dirty="0"/>
                    </a:p>
                  </a:txBody>
                  <a:tcPr anchor="ctr"/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2020/2021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94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7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pl-PL" dirty="0" smtClean="0"/>
              <a:t>Nauka języków obcych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1152128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 dirty="0" smtClean="0"/>
              <a:t>Język angielski</a:t>
            </a:r>
            <a:endParaRPr lang="pl-PL" sz="32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8" y="2852936"/>
            <a:ext cx="4038600" cy="1152128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3200" dirty="0" smtClean="0"/>
              <a:t>Język rosyjski</a:t>
            </a:r>
            <a:endParaRPr lang="pl-PL" sz="3200" dirty="0"/>
          </a:p>
        </p:txBody>
      </p:sp>
      <p:cxnSp>
        <p:nvCxnSpPr>
          <p:cNvPr id="12" name="Łącznik prostoliniowy 11"/>
          <p:cNvCxnSpPr>
            <a:stCxn id="2" idx="2"/>
            <a:endCxn id="3" idx="0"/>
          </p:cNvCxnSpPr>
          <p:nvPr/>
        </p:nvCxnSpPr>
        <p:spPr>
          <a:xfrm flipH="1">
            <a:off x="2486844" y="1844824"/>
            <a:ext cx="208515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>
            <a:stCxn id="2" idx="2"/>
            <a:endCxn id="4" idx="0"/>
          </p:cNvCxnSpPr>
          <p:nvPr/>
        </p:nvCxnSpPr>
        <p:spPr>
          <a:xfrm>
            <a:off x="4572000" y="1844824"/>
            <a:ext cx="209130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Liczba godzin zajęć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71600" y="2204864"/>
            <a:ext cx="2880000" cy="1440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000" dirty="0" smtClean="0"/>
              <a:t>pedagoga</a:t>
            </a:r>
            <a:endParaRPr lang="pl-PL" sz="4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20072" y="2204864"/>
            <a:ext cx="2880000" cy="1440000"/>
          </a:xfr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l-PL" sz="4000" dirty="0" smtClean="0"/>
              <a:t>logopedy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072381" y="4202744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8</a:t>
            </a:r>
            <a:endParaRPr lang="pl-PL" sz="6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44208" y="4178216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3</a:t>
            </a:r>
            <a:endParaRPr lang="pl-PL" sz="6000" dirty="0"/>
          </a:p>
        </p:txBody>
      </p:sp>
      <p:cxnSp>
        <p:nvCxnSpPr>
          <p:cNvPr id="8" name="Łącznik prostoliniowy 7"/>
          <p:cNvCxnSpPr>
            <a:stCxn id="2" idx="2"/>
            <a:endCxn id="3" idx="0"/>
          </p:cNvCxnSpPr>
          <p:nvPr/>
        </p:nvCxnSpPr>
        <p:spPr>
          <a:xfrm flipH="1">
            <a:off x="2411600" y="1691680"/>
            <a:ext cx="2170744" cy="51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>
            <a:stCxn id="2" idx="2"/>
            <a:endCxn id="4" idx="0"/>
          </p:cNvCxnSpPr>
          <p:nvPr/>
        </p:nvCxnSpPr>
        <p:spPr>
          <a:xfrm>
            <a:off x="4582344" y="1691680"/>
            <a:ext cx="2077728" cy="513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>
            <a:stCxn id="3" idx="2"/>
          </p:cNvCxnSpPr>
          <p:nvPr/>
        </p:nvCxnSpPr>
        <p:spPr>
          <a:xfrm>
            <a:off x="2411600" y="3644864"/>
            <a:ext cx="0" cy="557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oliniowy 14"/>
          <p:cNvCxnSpPr>
            <a:stCxn id="4" idx="2"/>
          </p:cNvCxnSpPr>
          <p:nvPr/>
        </p:nvCxnSpPr>
        <p:spPr>
          <a:xfrm>
            <a:off x="6660072" y="3644864"/>
            <a:ext cx="0" cy="64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148629" y="3968980"/>
            <a:ext cx="286743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l-PL" sz="2000" dirty="0"/>
              <a:t>r</a:t>
            </a:r>
            <a:r>
              <a:rPr lang="pl-PL" sz="2000" dirty="0" smtClean="0"/>
              <a:t>ok szkolny 2020/2021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94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Zajęcia dodatkowe</a:t>
            </a:r>
            <a:br>
              <a:rPr lang="pl-PL" sz="3200" dirty="0"/>
            </a:br>
            <a:r>
              <a:rPr lang="pl-PL" sz="3200" dirty="0"/>
              <a:t>finansowane przez organ prowadzący</a:t>
            </a:r>
            <a:br>
              <a:rPr lang="pl-PL" sz="3200" dirty="0"/>
            </a:br>
            <a:r>
              <a:rPr lang="pl-PL" sz="3200" dirty="0" smtClean="0"/>
              <a:t>w roku szkolnym 2020/2021</a:t>
            </a:r>
            <a:endParaRPr lang="pl-PL" sz="32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09689"/>
              </p:ext>
            </p:extLst>
          </p:nvPr>
        </p:nvGraphicFramePr>
        <p:xfrm>
          <a:off x="755576" y="1844825"/>
          <a:ext cx="7704856" cy="42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240360"/>
              </a:tblGrid>
              <a:tr h="60480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Rodzaj zajęć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godzin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Zajęcia korekcyjno-kompensacyjne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Kółko języka</a:t>
                      </a:r>
                      <a:r>
                        <a:rPr lang="pl-PL" baseline="0" dirty="0" smtClean="0"/>
                        <a:t> angielskiego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Kółko matematyczne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Zajęcia dodatkowe – język rosyjski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SKS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/>
                </a:tc>
              </a:tr>
              <a:tr h="604800">
                <a:tc>
                  <a:txBody>
                    <a:bodyPr/>
                    <a:lstStyle/>
                    <a:p>
                      <a:r>
                        <a:rPr lang="pl-PL" dirty="0" smtClean="0"/>
                        <a:t>Godziny</a:t>
                      </a:r>
                      <a:r>
                        <a:rPr lang="pl-PL" baseline="0" dirty="0" smtClean="0"/>
                        <a:t> dodatkowe (Covid-19)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7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1237</Words>
  <Application>Microsoft Office PowerPoint</Application>
  <PresentationFormat>Pokaz na ekranie (4:3)</PresentationFormat>
  <Paragraphs>342</Paragraphs>
  <Slides>44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5" baseType="lpstr">
      <vt:lpstr>Motyw pakietu Office</vt:lpstr>
      <vt:lpstr>Informacja   o stanie realizacji zadań oświatowych w Zespole Szkół w Dzwoli  w roku szkolnym 2020/2021</vt:lpstr>
      <vt:lpstr>Prezentacja programu PowerPoint</vt:lpstr>
      <vt:lpstr>Baza do działalności oświatowej</vt:lpstr>
      <vt:lpstr>Pracownicy Zespołu Szkół w Dzwoli</vt:lpstr>
      <vt:lpstr>Pracownicy Zespołu Szkół w Dzwoli</vt:lpstr>
      <vt:lpstr>Liczba uczniów i wychowanków  w Zespole Szkół w Dzwoli</vt:lpstr>
      <vt:lpstr>Nauka języków obcych</vt:lpstr>
      <vt:lpstr>Liczba godzin zajęć</vt:lpstr>
      <vt:lpstr>Zajęcia dodatkowe finansowane przez organ prowadzący w roku szkolnym 2020/2021</vt:lpstr>
      <vt:lpstr>Budżet jednostki</vt:lpstr>
      <vt:lpstr>Dotacja celowa na podręczniki, materiały edukacyjne i ćwiczenia</vt:lpstr>
      <vt:lpstr>Dowóz uczniów</vt:lpstr>
      <vt:lpstr>Budżet jednostki</vt:lpstr>
      <vt:lpstr>Wykonanie budżetu szkoły za 2020 r.</vt:lpstr>
      <vt:lpstr>Prezentacja programu PowerPoint</vt:lpstr>
      <vt:lpstr>Prezentacja programu PowerPoint</vt:lpstr>
      <vt:lpstr>Prezentacja programu PowerPoint</vt:lpstr>
      <vt:lpstr>wykonano nowe oświetlenie wewnętrzne budynku szkoły w technologii LED</vt:lpstr>
      <vt:lpstr>Prezentacja programu PowerPoint</vt:lpstr>
      <vt:lpstr>Realizowane projekty, kampanie, konkursy</vt:lpstr>
      <vt:lpstr>Realizowane projekty, kampanie, konkursy</vt:lpstr>
      <vt:lpstr>Realizowane projekty, kampanie, konkursy</vt:lpstr>
      <vt:lpstr>Realizowane projekty, kampanie, konkursy</vt:lpstr>
      <vt:lpstr>Uroczystości szkolne</vt:lpstr>
      <vt:lpstr>Współpraca z rodzicami</vt:lpstr>
      <vt:lpstr>Pomoc psychologiczno – pedagogiczna</vt:lpstr>
      <vt:lpstr>Pomoc psychologiczno – pedagogiczna</vt:lpstr>
      <vt:lpstr>Praca dydaktyczna</vt:lpstr>
      <vt:lpstr>Praca dydaktyczna</vt:lpstr>
      <vt:lpstr>Praca wychowawcza</vt:lpstr>
      <vt:lpstr>Praca wychowawcza</vt:lpstr>
      <vt:lpstr>Praca wychowawcza</vt:lpstr>
      <vt:lpstr>Praca wychowawcza</vt:lpstr>
      <vt:lpstr>Prezentacja programu PowerPoint</vt:lpstr>
      <vt:lpstr>Osiągnięcia</vt:lpstr>
      <vt:lpstr>Osiągnięcia</vt:lpstr>
      <vt:lpstr>Osiągnięcia</vt:lpstr>
      <vt:lpstr>Osiągnięcia</vt:lpstr>
      <vt:lpstr>Wyniki egzaminu ósmoklasisty</vt:lpstr>
      <vt:lpstr>Wyniki egzaminu ósmoklasisty</vt:lpstr>
      <vt:lpstr>Wyniki egzaminu ósmoklasisty (w %) na tle gminy, powiatu, województwa i kraju</vt:lpstr>
      <vt:lpstr>Wyniki egzaminu ósmoklasisty w roku szkolnym 2019/2020 i 2020/2021 (w %)</vt:lpstr>
      <vt:lpstr>Wyniki egzaminu ósmoklasisty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  o stanie realizacji zadań oświatowych w Zespole Szkół w Dzwoli  w roku szkolnym 2020/2021</dc:title>
  <dc:creator>Użytkownik systemu Windows</dc:creator>
  <cp:lastModifiedBy>Użytkownik systemu Windows</cp:lastModifiedBy>
  <cp:revision>32</cp:revision>
  <dcterms:created xsi:type="dcterms:W3CDTF">2021-10-28T16:08:18Z</dcterms:created>
  <dcterms:modified xsi:type="dcterms:W3CDTF">2021-10-28T22:16:42Z</dcterms:modified>
</cp:coreProperties>
</file>