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16" r:id="rId14"/>
    <p:sldId id="268" r:id="rId15"/>
    <p:sldId id="269" r:id="rId16"/>
    <p:sldId id="317" r:id="rId17"/>
    <p:sldId id="318" r:id="rId18"/>
    <p:sldId id="270" r:id="rId19"/>
    <p:sldId id="319" r:id="rId20"/>
    <p:sldId id="320" r:id="rId21"/>
    <p:sldId id="321" r:id="rId22"/>
    <p:sldId id="323" r:id="rId23"/>
    <p:sldId id="324" r:id="rId24"/>
    <p:sldId id="271" r:id="rId25"/>
    <p:sldId id="272" r:id="rId26"/>
    <p:sldId id="325" r:id="rId27"/>
    <p:sldId id="273" r:id="rId28"/>
    <p:sldId id="326" r:id="rId29"/>
    <p:sldId id="274" r:id="rId30"/>
    <p:sldId id="304" r:id="rId31"/>
    <p:sldId id="275" r:id="rId32"/>
    <p:sldId id="276" r:id="rId33"/>
    <p:sldId id="277" r:id="rId34"/>
    <p:sldId id="279" r:id="rId35"/>
    <p:sldId id="327" r:id="rId36"/>
    <p:sldId id="281" r:id="rId37"/>
    <p:sldId id="289" r:id="rId38"/>
    <p:sldId id="328" r:id="rId39"/>
    <p:sldId id="303" r:id="rId4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Bednarczyk" initials="TB" lastIdx="1" clrIdx="0">
    <p:extLst>
      <p:ext uri="{19B8F6BF-5375-455C-9EA6-DF929625EA0E}">
        <p15:presenceInfo xmlns:p15="http://schemas.microsoft.com/office/powerpoint/2012/main" xmlns="" userId="S::tbednarczyk@spbranew.onmicrosoft.com::d19a1085-cdd6-45d5-8eb7-8e21cf7f51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29E9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12" autoAdjust="0"/>
    <p:restoredTop sz="94291" autoAdjust="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5842BD7-4729-4F93-BE02-CDEA49ABC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C41B880-6DA9-410E-8780-0DCAEEF54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E40EED3-4763-4ADE-B765-CE4FCE18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D5D593B-1F7E-4745-BD75-5F3A3015B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D814137-3666-4FBC-8C91-5B8A9807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8160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D8D1D6E-73AF-4BF7-9E7C-3DC2487E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5BE439F9-7E07-4B6E-B144-DF804AE2D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2F4FC78-3CBD-4BA3-8634-F2CCB165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F83B79C-9CA0-406A-8D83-3C75AE17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E16C59B-4C27-4B82-8CB3-7E7FBC80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2563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6C8DDA80-936D-4512-BB5C-9B533D0EC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B053CABB-3FD8-423A-98CB-F063607BF3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17BC074-17A6-4468-BAFC-AC6D7EB47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ED7D7F3-FF8E-4F8B-BF0A-2601B9318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A595626-3687-4EE9-BC60-063FC596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8037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3AC9325-1804-442D-9770-1DA8E7BC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92113C6-1947-44E2-86C9-2515AFB2D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2CB5341-872C-413E-BBD9-1B2430571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926C216-ACCC-4B26-9B47-119D8D932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D1C7F3F-1046-4B75-8459-388BDC51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8660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A2DF898-63F1-4EDC-8FED-C7A7F499B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74B1769-E114-447C-98E5-576ADA29A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5616A9B-E802-4B46-89E2-F5DC5CA1A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3A214C0-C612-4E89-952F-F426EAF20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5630D35-13BF-44A4-9691-251D5762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5887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DDAFEA8-E5EC-4768-94BB-7B96D7B1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675164E-16AC-47AB-903C-F59FA9F12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F41889D-0399-4D55-9425-D7747B45B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CA7D926-985D-4B8E-8121-C93838916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16492965-78B8-40D9-96E3-CCEA54497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1488D12-998A-4B74-9F8A-60E73979D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7962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6E02CF6-9BA0-4169-9C6B-4CEF7D33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248AC57-C419-482F-B7D9-3E6A541B9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08ED02A1-5A94-43E3-BDBE-26E4F46DB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9272543D-C060-42EE-8AFD-413CD1FB9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395C5DA2-B5AE-45ED-BDBC-505C7793F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315F7AA1-43FF-413A-A7EB-399C416C9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6BC8CC04-2F22-4F80-86AB-966A5F63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D3B307F8-2484-4150-91C1-D1C9ADBD1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95172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DFC5F5-63EF-4AC6-81D0-0220492AD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ED73AAEF-D2EE-4A16-A62F-1B65FD2F3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506239B-94F0-4042-A1B9-BA2CDA2FD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3613FAF5-029D-4049-ACAE-F4DA1882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4359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81E4BC27-D05D-457E-9D38-A97A19BA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BEA9454A-009E-47AC-A968-F8108611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2A7928CD-A243-40EA-A3A4-6012972B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9031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701B37C-0B3D-4A65-A32B-BCAE41BEE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3C5C1D0-3187-407A-9731-FFF58202C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67AFA7E-7B6A-46EA-BAA8-DD6C6DCE7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CE9D432-9B4C-47E6-896E-863885717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F59C54D-350B-4E2E-B252-04B2A976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64886A21-C95B-41A0-AF7D-0C8E45557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1920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DB09C4-E6C2-4886-83B3-A39616CF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16B00763-C462-43DC-8093-3FB89A19E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77BDBDCE-4563-4D93-A374-E78CA884F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22481E1-C9A6-4730-BB1C-EEED0806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8D59443-6078-43C9-961A-E7D5B6A3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063BED2-1D3F-4C49-A372-C8EC0407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4051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29B4D282-B64D-414C-B0A4-0DC47A9C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9A6D9A9-9AE6-40B2-9712-52986CF7D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59EF6DA-DB7D-412F-9A07-741DC0E2A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6E41E-4D72-4108-82E1-3C9599A302ED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CF46801-AA81-47D1-B0C7-0B416D576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EAFA436-27A6-4CAE-8895-41702394B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8E3A1-5AD3-4329-B6C1-CC2562C430A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4241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CF6BF71-8C90-B430-8F09-9941A8AE2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3218"/>
            <a:ext cx="9144000" cy="2022613"/>
          </a:xfrm>
        </p:spPr>
        <p:txBody>
          <a:bodyPr>
            <a:normAutofit fontScale="90000"/>
          </a:bodyPr>
          <a:lstStyle/>
          <a:p>
            <a:r>
              <a:rPr lang="pl-PL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Publiczna Szkoła Podstawowa</a:t>
            </a:r>
            <a:br>
              <a:rPr lang="pl-PL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pl-PL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w </a:t>
            </a:r>
            <a:r>
              <a:rPr lang="pl-PL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Branwi</a:t>
            </a:r>
            <a:r>
              <a:rPr lang="pl-PL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pl-PL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997A5E6-FF87-BAFE-9368-D42896347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82957"/>
            <a:ext cx="9144000" cy="351182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FF46FFB-8EC4-7FE2-8D65-091F123D2B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791" y="2585831"/>
            <a:ext cx="8348869" cy="41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418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B5CA6B-E10E-4830-B7DF-6BD58136803E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Zajęcia dodatkowe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FFFB3353-7622-45B8-B450-8BF67031C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41405952"/>
              </p:ext>
            </p:extLst>
          </p:nvPr>
        </p:nvGraphicFramePr>
        <p:xfrm>
          <a:off x="838199" y="1690688"/>
          <a:ext cx="10515599" cy="48572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9915">
                  <a:extLst>
                    <a:ext uri="{9D8B030D-6E8A-4147-A177-3AD203B41FA5}">
                      <a16:colId xmlns:a16="http://schemas.microsoft.com/office/drawing/2014/main" xmlns="" val="2166758007"/>
                    </a:ext>
                  </a:extLst>
                </a:gridCol>
                <a:gridCol w="3826086">
                  <a:extLst>
                    <a:ext uri="{9D8B030D-6E8A-4147-A177-3AD203B41FA5}">
                      <a16:colId xmlns:a16="http://schemas.microsoft.com/office/drawing/2014/main" xmlns="" val="109245160"/>
                    </a:ext>
                  </a:extLst>
                </a:gridCol>
                <a:gridCol w="2839598">
                  <a:extLst>
                    <a:ext uri="{9D8B030D-6E8A-4147-A177-3AD203B41FA5}">
                      <a16:colId xmlns:a16="http://schemas.microsoft.com/office/drawing/2014/main" xmlns="" val="3147019319"/>
                    </a:ext>
                  </a:extLst>
                </a:gridCol>
              </a:tblGrid>
              <a:tr h="109387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Zajęcia dodatkowe finansowane przez organ prowadzący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          2022/2023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 Rodzaj zajęć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Liczba godzin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18467498"/>
                  </a:ext>
                </a:extLst>
              </a:tr>
              <a:tr h="302396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</a:rPr>
                        <a:t> </a:t>
                      </a:r>
                      <a:r>
                        <a:rPr lang="pl-PL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Godziny przyznane przez organ prowadzący zostały wykorzystane na rozłączenie lekcji w klasach łączonych.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</a:rPr>
                        <a:t> 4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37325866"/>
                  </a:ext>
                </a:extLst>
              </a:tr>
              <a:tr h="684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Liczba godzin zajęć pedagoga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</a:rPr>
                        <a:t>2022/2023  -11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0105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1498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B576C6D-402A-4E96-93E2-0C2F3824E028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Dostępność zaplecza technicznego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858B0743-D0B2-4B62-B147-2828EF24F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9970784"/>
              </p:ext>
            </p:extLst>
          </p:nvPr>
        </p:nvGraphicFramePr>
        <p:xfrm>
          <a:off x="838199" y="1690688"/>
          <a:ext cx="10515599" cy="4664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5770">
                  <a:extLst>
                    <a:ext uri="{9D8B030D-6E8A-4147-A177-3AD203B41FA5}">
                      <a16:colId xmlns:a16="http://schemas.microsoft.com/office/drawing/2014/main" xmlns="" val="620379839"/>
                    </a:ext>
                  </a:extLst>
                </a:gridCol>
                <a:gridCol w="8179829">
                  <a:extLst>
                    <a:ext uri="{9D8B030D-6E8A-4147-A177-3AD203B41FA5}">
                      <a16:colId xmlns:a16="http://schemas.microsoft.com/office/drawing/2014/main" xmlns="" val="1708539229"/>
                    </a:ext>
                  </a:extLst>
                </a:gridCol>
              </a:tblGrid>
              <a:tr h="395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Sale lekcyjne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2022/2023  -  6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60648335"/>
                  </a:ext>
                </a:extLst>
              </a:tr>
              <a:tr h="961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Pracownie komputerowe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</a:rPr>
                        <a:t>1 – 10 stanowisk stacjonarnych + 4 mobilne w razie potrzeby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87784676"/>
                  </a:ext>
                </a:extLst>
              </a:tr>
              <a:tr h="559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Sale gimnastyczne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</a:rPr>
                        <a:t>1 mini sala o pow. 38 m2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39634538"/>
                  </a:ext>
                </a:extLst>
              </a:tr>
              <a:tr h="750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Boiska sportowe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</a:rPr>
                        <a:t>piłka nożna – 1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</a:rPr>
                        <a:t>piłka koszykowa - 1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13944405"/>
                  </a:ext>
                </a:extLst>
              </a:tr>
              <a:tr h="8164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Świetlica szkolna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Kuchnia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</a:rPr>
                        <a:t>pomieszczenie wielofunkcyjne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90564833"/>
                  </a:ext>
                </a:extLst>
              </a:tr>
              <a:tr h="8164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Stołówka szkolna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</a:rPr>
                        <a:t>Biblioteka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</a:rPr>
                        <a:t>brak – posiłki są dowożone ze stołówki w Zespole Szkół w Krzemieniu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8817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50365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131DC7C-B1B9-4164-99B5-2D2D11FEF69C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Osiągnięcia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9B42FF53-819F-4082-B5CC-F41EE9635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8416454"/>
              </p:ext>
            </p:extLst>
          </p:nvPr>
        </p:nvGraphicFramePr>
        <p:xfrm>
          <a:off x="838199" y="1802296"/>
          <a:ext cx="10515599" cy="4892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7001">
                  <a:extLst>
                    <a:ext uri="{9D8B030D-6E8A-4147-A177-3AD203B41FA5}">
                      <a16:colId xmlns:a16="http://schemas.microsoft.com/office/drawing/2014/main" xmlns="" val="972243092"/>
                    </a:ext>
                  </a:extLst>
                </a:gridCol>
                <a:gridCol w="9118598">
                  <a:extLst>
                    <a:ext uri="{9D8B030D-6E8A-4147-A177-3AD203B41FA5}">
                      <a16:colId xmlns:a16="http://schemas.microsoft.com/office/drawing/2014/main" xmlns="" val="2124029579"/>
                    </a:ext>
                  </a:extLst>
                </a:gridCol>
              </a:tblGrid>
              <a:tr h="48929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Udział uczniów w konkursach, olimpiadach, projektach, akcjach i ich osiągnięcia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pl-PL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Uczennica Łucja Sowa</a:t>
                      </a:r>
                    </a:p>
                    <a:p>
                      <a:pPr lvl="0"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III miejsce w kategorii klas IV-VI</a:t>
                      </a:r>
                    </a:p>
                    <a:p>
                      <a:pPr lvl="0"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 Pierwszym Ogólnopolskim Konkursie</a:t>
                      </a:r>
                    </a:p>
                    <a:p>
                      <a:pPr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Plastyczno- Graficznym</a:t>
                      </a:r>
                    </a:p>
                    <a:p>
                      <a:pPr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,, Maria Konopnicka i jej </a:t>
                      </a:r>
                    </a:p>
                    <a:p>
                      <a:pPr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literaccy bohaterowie” –Lublin XII 2022r.,</a:t>
                      </a:r>
                    </a:p>
                    <a:p>
                      <a:pPr fontAlgn="auto"/>
                      <a:endParaRPr lang="pl-PL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auto"/>
                      <a:endParaRPr lang="pl-PL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Uczennica: Julia Mróz</a:t>
                      </a:r>
                    </a:p>
                    <a:p>
                      <a:pPr lvl="0"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 miejsce w kategorii 14-15 lat </a:t>
                      </a:r>
                    </a:p>
                    <a:p>
                      <a:pPr lvl="0"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Ogólnopolskiego Mikołajkowy</a:t>
                      </a:r>
                    </a:p>
                    <a:p>
                      <a:pPr lvl="0"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Turnieju Tańca Towarzyskiego </a:t>
                      </a:r>
                    </a:p>
                    <a:p>
                      <a:pPr lvl="0"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Puchar Wójta Gminy Żółkiewka</a:t>
                      </a:r>
                    </a:p>
                    <a:p>
                      <a:pPr lvl="0" fontAlgn="auto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Żółkiewka XII 2022r.</a:t>
                      </a:r>
                    </a:p>
                    <a:p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7299734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C18E198-DBDB-69E0-2BDC-7F1A1456E9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34539" y="1802296"/>
            <a:ext cx="4333460" cy="478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092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E4DC100-917B-C91F-FB69-60D349F1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93" y="318293"/>
            <a:ext cx="10515600" cy="114474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Udział w akcji ,, Szkoła Pamięta” organizowana przez Ministerstwo Edukacji Narodowej</a:t>
            </a:r>
            <a:b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</a:b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w celu zwrócenia uwagi na potrzebę pielęgnowania pamięci o naszych bohaterach walki </a:t>
            </a:r>
            <a:b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</a:b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o wolność-X.2022r.,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/>
            </a:r>
            <a:b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</a:br>
            <a:endParaRPr lang="pl-PL" sz="20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31E9A79-4EAE-32AA-4E9B-A54E1A79F4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0533" y="1645919"/>
            <a:ext cx="8429103" cy="50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228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1814043-F90A-43C8-8AC3-38D617E69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7EA542FE-E194-419F-A17D-6E5BA2EDC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1879691"/>
              </p:ext>
            </p:extLst>
          </p:nvPr>
        </p:nvGraphicFramePr>
        <p:xfrm>
          <a:off x="681645" y="1"/>
          <a:ext cx="10672154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980">
                  <a:extLst>
                    <a:ext uri="{9D8B030D-6E8A-4147-A177-3AD203B41FA5}">
                      <a16:colId xmlns:a16="http://schemas.microsoft.com/office/drawing/2014/main" xmlns="" val="2914099879"/>
                    </a:ext>
                  </a:extLst>
                </a:gridCol>
                <a:gridCol w="10507174">
                  <a:extLst>
                    <a:ext uri="{9D8B030D-6E8A-4147-A177-3AD203B41FA5}">
                      <a16:colId xmlns:a16="http://schemas.microsoft.com/office/drawing/2014/main" xmlns="" val="2254999963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akcja ,, Szkoła do Hymnu” organizowana przez Ministerstwo Edukacji Narodowej-11.2022r.,</a:t>
                      </a:r>
                    </a:p>
                    <a:p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 Narodowe Czytanie  2022-,, Ballady i romanse” A. Mickiewicza- IX 2022r.,</a:t>
                      </a:r>
                    </a:p>
                    <a:p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akcja ,, Sprzątanie świata”-09.2022r.,</a:t>
                      </a:r>
                    </a:p>
                    <a:p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 ,, Światowy Dzień Tabliczki Mnożenia”- konkursy matematyczne -X 2022r.,</a:t>
                      </a:r>
                    </a:p>
                    <a:p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konkurs plastyczny ,, Młodość bez uzależnień” organizowany przez </a:t>
                      </a:r>
                      <a:r>
                        <a:rPr lang="pl-PL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GBPiOK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 Dzwoli- uczennica</a:t>
                      </a:r>
                    </a:p>
                    <a:p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klasy VIII zajęła III miejsce,</a:t>
                      </a:r>
                    </a:p>
                    <a:p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- gminny konkurs</a:t>
                      </a:r>
                    </a:p>
                    <a:p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,, Cudze chwalicie, swego nie znacie”:</a:t>
                      </a:r>
                    </a:p>
                    <a:p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- uczennice klasy VI zajęły 2 i 3 miejsce </a:t>
                      </a:r>
                    </a:p>
                    <a:p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78983578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8DA45BD-FE9F-FB6E-5769-AFCE1539B0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628" y="1443283"/>
            <a:ext cx="6251172" cy="52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9922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46CE589-87B9-4B2A-A331-8D5347C5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FB85B41A-D822-4D4C-BDAC-F97BCD83F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3377989"/>
              </p:ext>
            </p:extLst>
          </p:nvPr>
        </p:nvGraphicFramePr>
        <p:xfrm>
          <a:off x="332509" y="365125"/>
          <a:ext cx="11454938" cy="6127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081">
                  <a:extLst>
                    <a:ext uri="{9D8B030D-6E8A-4147-A177-3AD203B41FA5}">
                      <a16:colId xmlns:a16="http://schemas.microsoft.com/office/drawing/2014/main" xmlns="" val="2085173374"/>
                    </a:ext>
                  </a:extLst>
                </a:gridCol>
                <a:gridCol w="11277857">
                  <a:extLst>
                    <a:ext uri="{9D8B030D-6E8A-4147-A177-3AD203B41FA5}">
                      <a16:colId xmlns:a16="http://schemas.microsoft.com/office/drawing/2014/main" xmlns="" val="1928363037"/>
                    </a:ext>
                  </a:extLst>
                </a:gridCol>
              </a:tblGrid>
              <a:tr h="6127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Obchody Dnia Bezpiecznego Internetu – 02.2023r.: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a) konkurs plastyczny dla klas III-IV pt. ,, Korzyści i zagrożenia wynikające z korzystania 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z Internetu”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b)  prezentacja multimedialna dla klas V-VIII pt. ,, Korzyści i zagrożenia wynikające</a:t>
                      </a:r>
                      <a:b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z korzystania   z Internetu”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konkurs wiedzy ppoż. eliminacje gminne Kocudza III 2023r.: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uczennice zajęły 1,2,4,5 miejsce i 2 z nich reprezentowały gminę w eliminacjach powiatowych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( zajęły 6 i 8 miejsce),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konkurs organizowany przez Wojewodę Lubelskiego pt.,, 112-pomoc,nie zabawa” :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plastyczny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opowiadanie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mural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Światowy Dzień Poezji- 21.03.2023r.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-Ogólnopolski  Konkurs Plastyczny , Bezpiecznie na wsi” organizowany przez KRUS,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- udział w konkursach przedmiotowych organizowanych przez Lubelskiego Kuratora Oświaty,</a:t>
                      </a:r>
                    </a:p>
                    <a:p>
                      <a:r>
                        <a:rPr lang="pl-PL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12196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12360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F1CFDF1B-06C1-7DF1-2746-2A4B6804A033}"/>
              </a:ext>
            </a:extLst>
          </p:cNvPr>
          <p:cNvSpPr txBox="1"/>
          <p:nvPr/>
        </p:nvSpPr>
        <p:spPr>
          <a:xfrm>
            <a:off x="931025" y="349135"/>
            <a:ext cx="831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Konkursy, projekty, akcje szkolne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EB68EEEC-FD9F-675A-1B78-092D3C2AD020}"/>
              </a:ext>
            </a:extLst>
          </p:cNvPr>
          <p:cNvSpPr txBox="1"/>
          <p:nvPr/>
        </p:nvSpPr>
        <p:spPr>
          <a:xfrm>
            <a:off x="827115" y="-30356"/>
            <a:ext cx="10433860" cy="6457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Uczniowie naszej szkoły  uczestniczyli w konkursach organizowanych w szkole własnej,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szkołach naszej gminy lub przez instytucje współpracujące ze szkołą m.in.: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- </a:t>
            </a: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Plebiscyt samorządu uczniowskiego na,, Super Dziewczynę 2023” i ,, Super Chłopaka 2023”  – 03.2022r.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Październik –miesiącem profilaktyki uzależnień: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konkurs plastyczny ,, Nie pal przy mnie, proszę” dla OP i klas I-III,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konkurs plastyczny na ulotkę ,, Nałogi niszczą zdrowie” dla klas IV-VI,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-konkurs wiedzy + plakat  ,, Młodość bez nałogów” dla klas VII-VIII,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konkurs ortograficzny ,,Mistrz Ortografii” dla klas IV-VIII- IV 2023r.,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konkurs recytatorski ,, Przyroda w słowach zamknięta”-IV 2022r.,”;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konkurs języka angielskiego,, Angielski bliżej nas”- IV 2023r.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298744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A52BD5E-23B9-4467-3D8D-F2F0EFA29C33}"/>
              </a:ext>
            </a:extLst>
          </p:cNvPr>
          <p:cNvSpPr txBox="1"/>
          <p:nvPr/>
        </p:nvSpPr>
        <p:spPr>
          <a:xfrm>
            <a:off x="0" y="282633"/>
            <a:ext cx="6483928" cy="6406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W zawodach sportowych uczniowie szkoły uczestniczą ,ale </a:t>
            </a:r>
            <a:b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</a:b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w niewielkim zakresie co wynika np. z braku możliwości zebrania drużyny do gier zespołowych z powodu niewielkiej liczby uczniów oraz słabych warunków lokalowych szkoły</a:t>
            </a:r>
            <a:b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</a:b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w zakresie uprawiania dyscyplin sportowych.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Uczniowie chętnie uczestniczą w szkolnych zawodach sportowych :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Lekkoatletyczne Rekordy Naszej Szkoły :klasy IV-VIII- IX 2022r.,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konkurs sprawnościowy :OP i klasy I-III-IX 2022r.,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- turniej tenisa stołowego - V 2023r.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sz="2000" dirty="0">
              <a:latin typeface="Times New Roman" panose="02020603050405020304" pitchFamily="18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                  Nagrodzeni uczniowie w konkursach sportowych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DFC1A0B-CD06-C6AE-075C-B280D72517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7548" y="2008651"/>
            <a:ext cx="5824451" cy="468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6648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2816DAD-AFD8-4C07-84C1-8E8139A1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422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Organizacja pracy wychowawczej</a:t>
            </a:r>
            <a:endParaRPr lang="pl-PL" sz="28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B3A01F41-815F-4E8F-8877-9B2B6E1BBE57}"/>
              </a:ext>
            </a:extLst>
          </p:cNvPr>
          <p:cNvSpPr txBox="1"/>
          <p:nvPr/>
        </p:nvSpPr>
        <p:spPr>
          <a:xfrm>
            <a:off x="838200" y="1270861"/>
            <a:ext cx="10863020" cy="51771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 	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W zakresie pracy wychowawczej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stwierdzić należy , że praca nauczycieli przebiega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prawidłowo. Uczniowie są grzeczni i zdyscyplinowani, a zdarzające się sporadycznie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sytuacje agresji słownej lub fizycznej są niezwłocznie wyjaśniane i eliminowane we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współpracy z rodzicami. Nauczyciele dużo uwagi poświęcają kształtowaniu poczucia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u   dzieci odpowiedzialności za bezpieczeństwo własne i innych osób co sprawia, że szkoła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jest miejscem bezpiecznym.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   W szkole nie występują zjawiska patologiczne- nie stwierdzono korzystania z używek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uzależniających : nikotyny, narkotyków i alkoholu lub ,, dopalaczy,, itp.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    Prowadzono wiele działań w obszarze profilaktyki m.in.: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  - odbyła się prelekcja policjantki z Komendy Powiatowej Policji w Janowie Lubelskim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 pt. ,,Bezpieczeństwo w okresie wakacji-bezpieczeństwo w ruchu drogowym, w różnych sytuacjach życia  codziennego , bezpieczeństwa w sieci używki i inne zagrożenia – VI 2023r.,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304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F974B2E2-9F19-2618-19BA-62FE0CA5BC93}"/>
              </a:ext>
            </a:extLst>
          </p:cNvPr>
          <p:cNvSpPr txBox="1"/>
          <p:nvPr/>
        </p:nvSpPr>
        <p:spPr>
          <a:xfrm>
            <a:off x="351905" y="-1110947"/>
            <a:ext cx="11488189" cy="836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  <a:cs typeface="F"/>
            </a:endParaRPr>
          </a:p>
          <a:p>
            <a:pPr>
              <a:spcAft>
                <a:spcPts val="1000"/>
              </a:spcAft>
            </a:pPr>
            <a:r>
              <a:rPr lang="pl-P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Dzieci uczestniczyły w programach:</a:t>
            </a:r>
            <a:endParaRPr lang="pl-P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dla oddziału przedszkolnego,, Czyste powietrze wokół nas”,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działania związane z realizacją propagowania czytelnictwa poprzez wiele działań związanych z pracą biblioteki szkolnej II-VI 2023r.m.in.: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-konkurs plastyczny pt.,, Moja ulubiona postać z bajki”- V 2023r.,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udział w ogólnopolskiej akcji,, Cała Polska czyta dzieciom”,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informacja dla rodziców pt.,, wpływ czytania na rozwój dziecka”,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dwa razy  w roku szkolnym odbyły się szkolenia dla wszystkich dzieci pt. ,,Umiem udzielać pierwszej pomocy” z wykorzystaniem sprzętu Wielkiej Orkiestry Świątecznej Pomocy.</a:t>
            </a:r>
            <a:endParaRPr lang="pl-PL" sz="2400" dirty="0">
              <a:latin typeface="Calibri" panose="020F0502020204030204" pitchFamily="34" charset="0"/>
              <a:ea typeface="Times New Roman" panose="02020603050405020304" pitchFamily="18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F"/>
              </a:rPr>
              <a:t>-</a:t>
            </a: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organizowano apele i prelekcje dotyczące ważnych wydarzeń historycznych i kulturalnych,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50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uczniowie uczestniczyli w uroczystości 25-lecia kapłaństwa Proboszcza Parafii </a:t>
            </a:r>
            <a:r>
              <a:rPr lang="pl-PL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Branew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50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ks. katechety Pawła Kata,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 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889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96E2AC2A-18F9-4BF0-A805-823CB77AB959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558800">
              <a:schemeClr val="accent1">
                <a:alpha val="11000"/>
              </a:schemeClr>
            </a:glow>
            <a:outerShdw dist="50800" dir="12360000" sx="105000" sy="105000" algn="ctr" rotWithShape="0">
              <a:schemeClr val="accent1">
                <a:alpha val="74000"/>
              </a:schemeClr>
            </a:outerShdw>
          </a:effectLst>
        </p:spPr>
        <p:txBody>
          <a:bodyPr/>
          <a:lstStyle/>
          <a:p>
            <a:pPr algn="ctr"/>
            <a:r>
              <a:rPr lang="pl-PL" b="1" dirty="0">
                <a:solidFill>
                  <a:schemeClr val="accent1"/>
                </a:solidFill>
              </a:rPr>
              <a:t>Charakterystyka jednostki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582AC7D7-DDD1-4A03-BB1C-114DED0FAA8C}"/>
              </a:ext>
            </a:extLst>
          </p:cNvPr>
          <p:cNvSpPr txBox="1"/>
          <p:nvPr/>
        </p:nvSpPr>
        <p:spPr>
          <a:xfrm>
            <a:off x="2014780" y="1723730"/>
            <a:ext cx="871004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	Publiczna Szkoła Podstawowa w znajduje się w miejscowości </a:t>
            </a:r>
            <a:r>
              <a:rPr lang="pl-PL" sz="2400" dirty="0" err="1"/>
              <a:t>Branew</a:t>
            </a:r>
            <a:r>
              <a:rPr lang="pl-PL" sz="2400" dirty="0"/>
              <a:t> Szlachecka i obejmuje swoim działaniem w ramach obwodu szkolnego dzieci z miejscowości </a:t>
            </a:r>
            <a:r>
              <a:rPr lang="pl-PL" sz="2400" dirty="0" err="1"/>
              <a:t>Branew</a:t>
            </a:r>
            <a:r>
              <a:rPr lang="pl-PL" sz="2400" dirty="0"/>
              <a:t> Szlachecka, </a:t>
            </a:r>
            <a:r>
              <a:rPr lang="pl-PL" sz="2400" dirty="0" err="1"/>
              <a:t>Branew</a:t>
            </a:r>
            <a:r>
              <a:rPr lang="pl-PL" sz="2400" dirty="0"/>
              <a:t> Ordynacka, </a:t>
            </a:r>
            <a:r>
              <a:rPr lang="pl-PL" sz="2400" dirty="0" err="1"/>
              <a:t>Branewka</a:t>
            </a:r>
            <a:r>
              <a:rPr lang="pl-PL" sz="2400" dirty="0"/>
              <a:t> i </a:t>
            </a:r>
            <a:r>
              <a:rPr lang="pl-PL" sz="2400" dirty="0" err="1"/>
              <a:t>Branewka</a:t>
            </a:r>
            <a:r>
              <a:rPr lang="pl-PL" sz="2400" dirty="0"/>
              <a:t> -Kolonia. </a:t>
            </a:r>
          </a:p>
          <a:p>
            <a:endParaRPr lang="pl-PL" sz="2400" dirty="0"/>
          </a:p>
          <a:p>
            <a:r>
              <a:rPr lang="pl-PL" sz="2400" dirty="0"/>
              <a:t>Szkoła mieści się w jednym dwu-piętrowym budynku i nie posiada innych obiektów budowlanych.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3658173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6F9AFB18-C39A-0D51-9555-E452E3BB33A0}"/>
              </a:ext>
            </a:extLst>
          </p:cNvPr>
          <p:cNvSpPr txBox="1"/>
          <p:nvPr/>
        </p:nvSpPr>
        <p:spPr>
          <a:xfrm>
            <a:off x="0" y="112343"/>
            <a:ext cx="12192000" cy="5763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</a:t>
            </a:r>
            <a:r>
              <a:rPr lang="pl-P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Prowadzono również  działania  rozwijające wrażliwość na potrzeby innych w ramach</a:t>
            </a:r>
            <a:endParaRPr lang="pl-P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wolontariatu</a:t>
            </a: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np.:  akcje charytatywne: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,, I ty możesz zostać Świętym Mikołajem” dla Domu Dziecka w Janowie Lubelskim- zbiórka słodyczy XI-XII 2022r.,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 zbiórka dla Fundacji na Rzecz Osób Niewidomych i Niepełnosprawnych w ramach akcji ,, Pokażmy Patrycji, że nie jest sama”- IV 2023r.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,, Zakręcona” dla Hospicjum Małego Księcia w Lublinie,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,, Góra Grosza” dla Towarzystwa ,,Nasz Dom”,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   Propagowano czytelnictwo poprzez wiele działań związanych z pracą biblioteki szkolnej.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Dla sukcesu pracy wychowawczej wielkie znaczenie miała również bardzo dobra współpraca  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z rodzicami interesującymi się postępami dzieci w nauce i zachowaniem.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2061922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5676223-F4BA-61C2-9900-11FBA76B6EBB}"/>
              </a:ext>
            </a:extLst>
          </p:cNvPr>
          <p:cNvSpPr txBox="1"/>
          <p:nvPr/>
        </p:nvSpPr>
        <p:spPr>
          <a:xfrm>
            <a:off x="0" y="495012"/>
            <a:ext cx="11970327" cy="533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 </a:t>
            </a:r>
            <a:r>
              <a:rPr lang="pl-P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W zakresie działań opiekuńczych działalność szkoły koncentrowała się na :</a:t>
            </a:r>
            <a:endParaRPr lang="pl-P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opiece  na dziećmi w czasie przerw śródlekcyjnych co zaowocowało bezpieczeństwem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 dzieci w czasie pobytu w szkole,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opiece w czasie  korzystania z obiadów dowożonych ze stołówki Zespołu Szkół w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  Krzemieniu,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opiece w czasie wycieczek i rajdów rowerowych po najbliższej okolicy,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wszyscy uczniowie klas II-V uczestniczyli w programie ,, Program dla szkół” który łączy programy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,, Szklanka mleka” i ,,Owoce w szkole”,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- prowadzeniu zajęć rekreacyjno-sportowych oraz innych imprez rozrywkowych dla uczniów,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312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B83A67-B844-1ABB-CC66-4D5E79B9B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44" y="592570"/>
            <a:ext cx="4090381" cy="789709"/>
          </a:xfrm>
        </p:spPr>
        <p:txBody>
          <a:bodyPr>
            <a:normAutofit/>
          </a:bodyPr>
          <a:lstStyle/>
          <a:p>
            <a:r>
              <a:rPr lang="pl-PL" sz="4800" b="1" dirty="0"/>
              <a:t>Dzień Rodziny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7324886-A1F2-573F-5C94-1B2D162FE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5CE6CBC-EE77-A24D-6AAA-E544AB5B0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131" y="2057399"/>
            <a:ext cx="4555894" cy="4060767"/>
          </a:xfrm>
          <a:prstGeom prst="rect">
            <a:avLst/>
          </a:prstGeom>
        </p:spPr>
      </p:pic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xmlns="" id="{82D8FA79-ABCF-DED7-8B3A-F68625D6AE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83188" y="987425"/>
            <a:ext cx="617220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8825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xmlns="" id="{EBE765C2-6519-86E8-06CE-79C7A17F9AEE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pl-PL" sz="4000" dirty="0"/>
              <a:t>Zabawa karnawałowa               Przegląd kolęd                                             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F42CEE39-880F-81E3-138B-662A4486EB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399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76510ACB-F077-FBC2-4EC3-92FB9403EA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xmlns="" val="3319545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1067902-86FB-4A02-B359-3C461D2CFA41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36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Nadzór pedagogiczny Kuratora Oświaty</a:t>
            </a:r>
            <a:r>
              <a:rPr lang="pl-PL" sz="36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36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Lublinie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0D43E739-356A-4EAE-8B13-BCD8DCDDCFFD}"/>
              </a:ext>
            </a:extLst>
          </p:cNvPr>
          <p:cNvSpPr txBox="1"/>
          <p:nvPr/>
        </p:nvSpPr>
        <p:spPr>
          <a:xfrm>
            <a:off x="838200" y="1690688"/>
            <a:ext cx="11048999" cy="50798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</a:t>
            </a: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W roku szkolnym 2022/2023 w szkole nie odbywały się stacjonarne kontrole kuratoryjne.</a:t>
            </a:r>
            <a:endParaRPr lang="pl-PL" sz="2800" dirty="0"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 Nadzór pedagogiczny prowadzony był zdalnie i dotyczył np.: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         - realizacji obowiązkowych zajęć wychowania fizycznego….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      </a:t>
            </a: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  - wykorzystywania technologii informacyjno-komunikacyjnych,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         - realizacji zadań dotyczących wychowania, profilaktyki</a:t>
            </a:r>
            <a:b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</a:b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	 i bezpieczeństwa,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endParaRPr lang="pl-PL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380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8A38F7-93AA-483F-BA46-97004C5117F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Stypendia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6077208C-C58E-40F6-8DE4-C0030E28D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602522"/>
              </p:ext>
            </p:extLst>
          </p:nvPr>
        </p:nvGraphicFramePr>
        <p:xfrm>
          <a:off x="249382" y="1690687"/>
          <a:ext cx="11104418" cy="26651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521">
                  <a:extLst>
                    <a:ext uri="{9D8B030D-6E8A-4147-A177-3AD203B41FA5}">
                      <a16:colId xmlns:a16="http://schemas.microsoft.com/office/drawing/2014/main" xmlns="" val="4256984054"/>
                    </a:ext>
                  </a:extLst>
                </a:gridCol>
                <a:gridCol w="1839562">
                  <a:extLst>
                    <a:ext uri="{9D8B030D-6E8A-4147-A177-3AD203B41FA5}">
                      <a16:colId xmlns:a16="http://schemas.microsoft.com/office/drawing/2014/main" xmlns="" val="1893088095"/>
                    </a:ext>
                  </a:extLst>
                </a:gridCol>
                <a:gridCol w="1612670">
                  <a:extLst>
                    <a:ext uri="{9D8B030D-6E8A-4147-A177-3AD203B41FA5}">
                      <a16:colId xmlns:a16="http://schemas.microsoft.com/office/drawing/2014/main" xmlns="" val="4197463086"/>
                    </a:ext>
                  </a:extLst>
                </a:gridCol>
                <a:gridCol w="2776450">
                  <a:extLst>
                    <a:ext uri="{9D8B030D-6E8A-4147-A177-3AD203B41FA5}">
                      <a16:colId xmlns:a16="http://schemas.microsoft.com/office/drawing/2014/main" xmlns="" val="1997725384"/>
                    </a:ext>
                  </a:extLst>
                </a:gridCol>
                <a:gridCol w="3656215">
                  <a:extLst>
                    <a:ext uri="{9D8B030D-6E8A-4147-A177-3AD203B41FA5}">
                      <a16:colId xmlns:a16="http://schemas.microsoft.com/office/drawing/2014/main" xmlns="" val="1107435924"/>
                    </a:ext>
                  </a:extLst>
                </a:gridCol>
              </a:tblGrid>
              <a:tr h="102681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Liczba dzieci, które otrzymały stypendium/nagrodę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113110"/>
                  </a:ext>
                </a:extLst>
              </a:tr>
              <a:tr h="8886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 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Osiągnięcia  naukowe 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Osiągnięcia artystyczne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Osiągnięcia sportowe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Nagrody Wójta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69847375"/>
                  </a:ext>
                </a:extLst>
              </a:tr>
              <a:tr h="749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 err="1">
                          <a:effectLst/>
                        </a:rPr>
                        <a:t>Branew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1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6409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16204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3CC7A5-B22F-C31A-A856-DCBE25E333E1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/>
              <a:t>Nagrodzeni uczniowie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2955820-15F8-0FFA-A73F-4731A964E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066" y="1825625"/>
            <a:ext cx="7298574" cy="466725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3503692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056CEF-A04F-4950-9E2C-5DA5FBBC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621"/>
            <a:ext cx="10515600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Wyniki egzaminów w klasie VIII na zakończenie nauki w szkole podstawowej</a:t>
            </a:r>
            <a:endParaRPr lang="pl-PL" sz="24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4BB4002C-25F6-4737-9379-72467CC2832D}"/>
              </a:ext>
            </a:extLst>
          </p:cNvPr>
          <p:cNvSpPr txBox="1"/>
          <p:nvPr/>
        </p:nvSpPr>
        <p:spPr>
          <a:xfrm>
            <a:off x="838201" y="2140066"/>
            <a:ext cx="10515599" cy="14015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W roku 2020/2021 , 2021/2022 , 2022/2023 wszyscy uczniowie wypełniali standardowe arkusze egzaminacyjne.  Uzyskane wyniki: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r>
              <a:rPr lang="pl-PL" sz="2000" b="1" kern="1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 </a:t>
            </a:r>
            <a:endParaRPr lang="pl-PL" sz="20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A404B512-6B01-4E2C-B164-EC465CF66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4126376"/>
              </p:ext>
            </p:extLst>
          </p:nvPr>
        </p:nvGraphicFramePr>
        <p:xfrm>
          <a:off x="838199" y="3429000"/>
          <a:ext cx="10515601" cy="3304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3505">
                  <a:extLst>
                    <a:ext uri="{9D8B030D-6E8A-4147-A177-3AD203B41FA5}">
                      <a16:colId xmlns:a16="http://schemas.microsoft.com/office/drawing/2014/main" xmlns="" val="2762230959"/>
                    </a:ext>
                  </a:extLst>
                </a:gridCol>
                <a:gridCol w="995186">
                  <a:extLst>
                    <a:ext uri="{9D8B030D-6E8A-4147-A177-3AD203B41FA5}">
                      <a16:colId xmlns:a16="http://schemas.microsoft.com/office/drawing/2014/main" xmlns="" val="834513974"/>
                    </a:ext>
                  </a:extLst>
                </a:gridCol>
                <a:gridCol w="984689">
                  <a:extLst>
                    <a:ext uri="{9D8B030D-6E8A-4147-A177-3AD203B41FA5}">
                      <a16:colId xmlns:a16="http://schemas.microsoft.com/office/drawing/2014/main" xmlns="" val="25752611"/>
                    </a:ext>
                  </a:extLst>
                </a:gridCol>
                <a:gridCol w="994138">
                  <a:extLst>
                    <a:ext uri="{9D8B030D-6E8A-4147-A177-3AD203B41FA5}">
                      <a16:colId xmlns:a16="http://schemas.microsoft.com/office/drawing/2014/main" xmlns="" val="4001025567"/>
                    </a:ext>
                  </a:extLst>
                </a:gridCol>
                <a:gridCol w="994138">
                  <a:extLst>
                    <a:ext uri="{9D8B030D-6E8A-4147-A177-3AD203B41FA5}">
                      <a16:colId xmlns:a16="http://schemas.microsoft.com/office/drawing/2014/main" xmlns="" val="2637420681"/>
                    </a:ext>
                  </a:extLst>
                </a:gridCol>
                <a:gridCol w="984689">
                  <a:extLst>
                    <a:ext uri="{9D8B030D-6E8A-4147-A177-3AD203B41FA5}">
                      <a16:colId xmlns:a16="http://schemas.microsoft.com/office/drawing/2014/main" xmlns="" val="3319052293"/>
                    </a:ext>
                  </a:extLst>
                </a:gridCol>
                <a:gridCol w="994138">
                  <a:extLst>
                    <a:ext uri="{9D8B030D-6E8A-4147-A177-3AD203B41FA5}">
                      <a16:colId xmlns:a16="http://schemas.microsoft.com/office/drawing/2014/main" xmlns="" val="288132501"/>
                    </a:ext>
                  </a:extLst>
                </a:gridCol>
                <a:gridCol w="994138">
                  <a:extLst>
                    <a:ext uri="{9D8B030D-6E8A-4147-A177-3AD203B41FA5}">
                      <a16:colId xmlns:a16="http://schemas.microsoft.com/office/drawing/2014/main" xmlns="" val="313183987"/>
                    </a:ext>
                  </a:extLst>
                </a:gridCol>
                <a:gridCol w="984689">
                  <a:extLst>
                    <a:ext uri="{9D8B030D-6E8A-4147-A177-3AD203B41FA5}">
                      <a16:colId xmlns:a16="http://schemas.microsoft.com/office/drawing/2014/main" xmlns="" val="4115120783"/>
                    </a:ext>
                  </a:extLst>
                </a:gridCol>
                <a:gridCol w="976291">
                  <a:extLst>
                    <a:ext uri="{9D8B030D-6E8A-4147-A177-3AD203B41FA5}">
                      <a16:colId xmlns:a16="http://schemas.microsoft.com/office/drawing/2014/main" xmlns="" val="2933904295"/>
                    </a:ext>
                  </a:extLst>
                </a:gridCol>
              </a:tblGrid>
              <a:tr h="347977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Średnie wyniki szkoły z egzaminu ósmoklasisty w roku szkolnym 2020/2021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7685286"/>
                  </a:ext>
                </a:extLst>
              </a:tr>
              <a:tr h="71765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effectLst/>
                        </a:rPr>
                        <a:t>Szkoła Podstawowa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effectLst/>
                        </a:rPr>
                        <a:t>Język polski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effectLst/>
                        </a:rPr>
                        <a:t>Matematyka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Język angielski poziom podstawowy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270408"/>
                  </a:ext>
                </a:extLst>
              </a:tr>
              <a:tr h="34797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 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3844521"/>
                  </a:ext>
                </a:extLst>
              </a:tr>
              <a:tr h="71765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effectLst/>
                        </a:rPr>
                        <a:t>Średnia (%)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effectLst/>
                        </a:rPr>
                        <a:t>Punkty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effectLst/>
                        </a:rPr>
                        <a:t>Stanin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effectLst/>
                        </a:rPr>
                        <a:t>Średnia (%)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effectLst/>
                        </a:rPr>
                        <a:t>Punkty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effectLst/>
                        </a:rPr>
                        <a:t>Stanin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effectLst/>
                        </a:rPr>
                        <a:t>Średnia (%)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effectLst/>
                        </a:rPr>
                        <a:t>Punkty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Stanin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30186609"/>
                  </a:ext>
                </a:extLst>
              </a:tr>
              <a:tr h="347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2020/2021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61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15,33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31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84347994"/>
                  </a:ext>
                </a:extLst>
              </a:tr>
              <a:tr h="8250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2021/2022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2022/2023</a:t>
                      </a:r>
                      <a:endParaRPr lang="pl-PL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61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27,5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13,54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</a:rPr>
                        <a:t>52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28,53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0567047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71F0D8E3-0C89-4BF2-B71B-ABF32E341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3200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27701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0F09A12-26DF-B4AF-F0D4-C126EC6B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Wyniki egzaminu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A4D1BAAE-2D09-1B5C-69F8-44AD1AD5C3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30109931"/>
              </p:ext>
            </p:extLst>
          </p:nvPr>
        </p:nvGraphicFramePr>
        <p:xfrm>
          <a:off x="0" y="1855304"/>
          <a:ext cx="11873950" cy="5002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7426">
                  <a:extLst>
                    <a:ext uri="{9D8B030D-6E8A-4147-A177-3AD203B41FA5}">
                      <a16:colId xmlns:a16="http://schemas.microsoft.com/office/drawing/2014/main" xmlns="" val="4239508180"/>
                    </a:ext>
                  </a:extLst>
                </a:gridCol>
                <a:gridCol w="887896">
                  <a:extLst>
                    <a:ext uri="{9D8B030D-6E8A-4147-A177-3AD203B41FA5}">
                      <a16:colId xmlns:a16="http://schemas.microsoft.com/office/drawing/2014/main" xmlns="" val="351569288"/>
                    </a:ext>
                  </a:extLst>
                </a:gridCol>
                <a:gridCol w="1205948">
                  <a:extLst>
                    <a:ext uri="{9D8B030D-6E8A-4147-A177-3AD203B41FA5}">
                      <a16:colId xmlns:a16="http://schemas.microsoft.com/office/drawing/2014/main" xmlns="" val="3457728654"/>
                    </a:ext>
                  </a:extLst>
                </a:gridCol>
                <a:gridCol w="861391">
                  <a:extLst>
                    <a:ext uri="{9D8B030D-6E8A-4147-A177-3AD203B41FA5}">
                      <a16:colId xmlns:a16="http://schemas.microsoft.com/office/drawing/2014/main" xmlns="" val="1263697236"/>
                    </a:ext>
                  </a:extLst>
                </a:gridCol>
                <a:gridCol w="1099930">
                  <a:extLst>
                    <a:ext uri="{9D8B030D-6E8A-4147-A177-3AD203B41FA5}">
                      <a16:colId xmlns:a16="http://schemas.microsoft.com/office/drawing/2014/main" xmlns="" val="3178273097"/>
                    </a:ext>
                  </a:extLst>
                </a:gridCol>
                <a:gridCol w="1073426">
                  <a:extLst>
                    <a:ext uri="{9D8B030D-6E8A-4147-A177-3AD203B41FA5}">
                      <a16:colId xmlns:a16="http://schemas.microsoft.com/office/drawing/2014/main" xmlns="" val="3827437436"/>
                    </a:ext>
                  </a:extLst>
                </a:gridCol>
                <a:gridCol w="940905">
                  <a:extLst>
                    <a:ext uri="{9D8B030D-6E8A-4147-A177-3AD203B41FA5}">
                      <a16:colId xmlns:a16="http://schemas.microsoft.com/office/drawing/2014/main" xmlns="" val="3978127814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xmlns="" val="1224667537"/>
                    </a:ext>
                  </a:extLst>
                </a:gridCol>
                <a:gridCol w="1179444">
                  <a:extLst>
                    <a:ext uri="{9D8B030D-6E8A-4147-A177-3AD203B41FA5}">
                      <a16:colId xmlns:a16="http://schemas.microsoft.com/office/drawing/2014/main" xmlns="" val="1277563525"/>
                    </a:ext>
                  </a:extLst>
                </a:gridCol>
                <a:gridCol w="1007167">
                  <a:extLst>
                    <a:ext uri="{9D8B030D-6E8A-4147-A177-3AD203B41FA5}">
                      <a16:colId xmlns:a16="http://schemas.microsoft.com/office/drawing/2014/main" xmlns="" val="3053585401"/>
                    </a:ext>
                  </a:extLst>
                </a:gridCol>
              </a:tblGrid>
              <a:tr h="1435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Gmina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68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30,6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6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58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14,5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6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59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32,45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5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03265396"/>
                  </a:ext>
                </a:extLst>
              </a:tr>
              <a:tr h="696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Powiat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64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28,8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5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48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12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5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58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31,9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4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90363187"/>
                  </a:ext>
                </a:extLst>
              </a:tr>
              <a:tr h="1435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Województwo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67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30,15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5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53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13,25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5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64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35,2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>
                          <a:effectLst/>
                        </a:rPr>
                        <a:t>5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38905096"/>
                  </a:ext>
                </a:extLst>
              </a:tr>
              <a:tr h="1435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Kraj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66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29,7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5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53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13,25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5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66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36,3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</a:rPr>
                        <a:t>6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1912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08109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AB74A4F-03BC-483E-8BB1-D49F623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Język polski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2EC4477-3911-4C0E-800C-5AF233910DE1}"/>
              </a:ext>
            </a:extLst>
          </p:cNvPr>
          <p:cNvSpPr txBox="1"/>
          <p:nvPr/>
        </p:nvSpPr>
        <p:spPr>
          <a:xfrm>
            <a:off x="838200" y="1195702"/>
            <a:ext cx="10515600" cy="56453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endParaRPr lang="pl-PL" sz="1800" kern="150" dirty="0"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kern="1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F"/>
              </a:rPr>
              <a:t>Egzamin z języka polskiego odbył się 23 maja 2023 r. Pisali go wszyscy uczniowie kl. VIII, tj. 8 uczniów. Wszyscy rozwiązywali zadania w arkuszach w wersji standardowej. 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algn="just"/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    Za poprawne rozwiązanie wszystkich zadań można było uzyskać maks. 45 pkt.</a:t>
            </a:r>
            <a:r>
              <a:rPr lang="pl-PL" sz="2800" kern="1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F"/>
              </a:rPr>
              <a:t> Średni wynik egzaminu w naszej szkole </a:t>
            </a:r>
            <a:r>
              <a:rPr lang="pl-PL" sz="2800" b="1" kern="1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F"/>
              </a:rPr>
              <a:t>wyniósł 32,9 pkt., co stanowi 73%;</a:t>
            </a:r>
            <a:r>
              <a:rPr lang="pl-PL" sz="2800" kern="1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F"/>
              </a:rPr>
              <a:t> jest to wynik </a:t>
            </a:r>
            <a:r>
              <a:rPr lang="pl-PL" sz="2800" b="1" kern="1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F"/>
              </a:rPr>
              <a:t>wyższy niż średni w gminie (68% - 30,6p.) o 5 punktów procentowych</a:t>
            </a:r>
            <a:r>
              <a:rPr lang="pl-PL" sz="2800" kern="1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F"/>
              </a:rPr>
              <a:t>, </a:t>
            </a:r>
            <a:r>
              <a:rPr lang="pl-PL" sz="2800" b="1" kern="1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F"/>
              </a:rPr>
              <a:t>wyższy niż w powiecie (64% - 28,8 p.) o 9 punktów procentowych, wyższy niż w województwie (67 % - 30,2p.) o 6 punktów procentowych i wyższy niż w kraju (66% - 29,7 p.)</a:t>
            </a:r>
            <a:r>
              <a:rPr lang="pl-PL" sz="2800" kern="1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F"/>
              </a:rPr>
              <a:t> </a:t>
            </a:r>
            <a:r>
              <a:rPr lang="pl-PL" sz="2800" b="1" kern="1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F"/>
              </a:rPr>
              <a:t>o 7 punktów procentowych.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algn="just"/>
            <a:r>
              <a:rPr lang="pl-PL" sz="2800" kern="1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F"/>
              </a:rPr>
              <a:t> 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xmlns="" val="1066569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3F2B7DC-1996-4D64-A4A7-B1170F58B781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Liczba dzieci/uczniów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1CCCBD3-F28E-410E-8AD4-12942E7849EA}"/>
              </a:ext>
            </a:extLst>
          </p:cNvPr>
          <p:cNvSpPr txBox="1"/>
          <p:nvPr/>
        </p:nvSpPr>
        <p:spPr>
          <a:xfrm>
            <a:off x="1713396" y="2035797"/>
            <a:ext cx="9882257" cy="2786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2020/2021 : </a:t>
            </a:r>
            <a:r>
              <a:rPr lang="pl-PL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endParaRPr lang="pl-PL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2021/2022 : </a:t>
            </a:r>
            <a:r>
              <a:rPr lang="pl-PL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58</a:t>
            </a:r>
            <a:endParaRPr lang="pl-PL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2022/2023 : </a:t>
            </a:r>
            <a:r>
              <a:rPr lang="pl-PL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pl-PL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0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1328E1E-6704-4BE8-8C93-8BC866C0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Język polski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2C037037-7D3C-4480-AC08-561F9E5D9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9513940"/>
              </p:ext>
            </p:extLst>
          </p:nvPr>
        </p:nvGraphicFramePr>
        <p:xfrm>
          <a:off x="573206" y="1961804"/>
          <a:ext cx="10780594" cy="4932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0297">
                  <a:extLst>
                    <a:ext uri="{9D8B030D-6E8A-4147-A177-3AD203B41FA5}">
                      <a16:colId xmlns:a16="http://schemas.microsoft.com/office/drawing/2014/main" xmlns="" val="1381108215"/>
                    </a:ext>
                  </a:extLst>
                </a:gridCol>
                <a:gridCol w="5390297">
                  <a:extLst>
                    <a:ext uri="{9D8B030D-6E8A-4147-A177-3AD203B41FA5}">
                      <a16:colId xmlns:a16="http://schemas.microsoft.com/office/drawing/2014/main" xmlns="" val="1129811524"/>
                    </a:ext>
                  </a:extLst>
                </a:gridCol>
              </a:tblGrid>
              <a:tr h="106402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kern="150" dirty="0">
                          <a:effectLst/>
                        </a:rPr>
                        <a:t>Średni wynik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32,9 pkt. - 73%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16162559"/>
                  </a:ext>
                </a:extLst>
              </a:tr>
              <a:tr h="96712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kern="150" dirty="0">
                          <a:effectLst/>
                        </a:rPr>
                        <a:t>Stanin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kern="1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siódmy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4498428"/>
                  </a:ext>
                </a:extLst>
              </a:tr>
              <a:tr h="96712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kern="150" dirty="0">
                          <a:effectLst/>
                        </a:rPr>
                        <a:t>Odchylenie standardowe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kern="1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4%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47376202"/>
                  </a:ext>
                </a:extLst>
              </a:tr>
              <a:tr h="96712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kern="150" dirty="0">
                          <a:effectLst/>
                        </a:rPr>
                        <a:t>Mediana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kern="150" dirty="0">
                          <a:effectLst/>
                        </a:rPr>
                        <a:t>73%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04278725"/>
                  </a:ext>
                </a:extLst>
              </a:tr>
              <a:tr h="96712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kern="150" dirty="0">
                          <a:effectLst/>
                        </a:rPr>
                        <a:t>Modalna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kern="1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67%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83943060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44817B21-3D4F-4232-B069-1F3575BA1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610" y="3596888"/>
            <a:ext cx="200822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Calibri" panose="020F0502020204030204" pitchFamily="34" charset="0"/>
              </a:rPr>
              <a:t>   </a:t>
            </a:r>
            <a:endParaRPr kumimoji="0" lang="pl-PL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080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A644D5-CC8A-4D1A-A51C-12CBC99E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47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Matematyka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21809AF-E9A4-402D-9AF5-12615DBE6169}"/>
              </a:ext>
            </a:extLst>
          </p:cNvPr>
          <p:cNvSpPr txBox="1"/>
          <p:nvPr/>
        </p:nvSpPr>
        <p:spPr>
          <a:xfrm>
            <a:off x="838199" y="1392866"/>
            <a:ext cx="10515599" cy="42039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D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o egzaminu w naszej szkole przystąpiło 8 uczniów klasy 8</a:t>
            </a: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. 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Arkusz standardowy zawierał 19 zadań, w tym 15 zadań zamkniętych (zadania wyboru wielokrotnego, zadania prawda-fałsz i zadania na dobieranie) i 4 zadania otwarte. Za poprawne rozwiązanie wszystkich zadań można było uzyskać maksymalnie 25 punktów</a:t>
            </a: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.</a:t>
            </a:r>
          </a:p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Uzyskaliśmy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wyższy o 4 punkty procentowe wynik niż w kraju (53%),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podobnie w województwie.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 Uczniowie uzyskali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wyższy o 9 punktów procentowych wynik niż  w powiecie (48%)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i słabszy o 1 punkt procentowy niż w gminie (58%).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endParaRPr lang="pl-PL" sz="24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F3134571-E255-42DA-AF1B-6AA370A07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5793185"/>
              </p:ext>
            </p:extLst>
          </p:nvPr>
        </p:nvGraphicFramePr>
        <p:xfrm>
          <a:off x="838199" y="4568516"/>
          <a:ext cx="10515598" cy="2289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7799">
                  <a:extLst>
                    <a:ext uri="{9D8B030D-6E8A-4147-A177-3AD203B41FA5}">
                      <a16:colId xmlns:a16="http://schemas.microsoft.com/office/drawing/2014/main" xmlns="" val="4117714806"/>
                    </a:ext>
                  </a:extLst>
                </a:gridCol>
                <a:gridCol w="5257799">
                  <a:extLst>
                    <a:ext uri="{9D8B030D-6E8A-4147-A177-3AD203B41FA5}">
                      <a16:colId xmlns:a16="http://schemas.microsoft.com/office/drawing/2014/main" xmlns="" val="39095565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2400" dirty="0">
                          <a:effectLst/>
                        </a:rPr>
                        <a:t>Średni wynik</a:t>
                      </a:r>
                      <a:endParaRPr lang="pl-PL" sz="2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14,25 pkt tj.57 %</a:t>
                      </a:r>
                      <a:endParaRPr lang="pl-PL" sz="2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93933903"/>
                  </a:ext>
                </a:extLst>
              </a:tr>
              <a:tr h="453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2400" dirty="0">
                          <a:effectLst/>
                        </a:rPr>
                        <a:t>Stanin</a:t>
                      </a:r>
                      <a:endParaRPr lang="pl-PL" sz="2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2400" dirty="0">
                          <a:effectLst/>
                        </a:rPr>
                        <a:t>szósty</a:t>
                      </a:r>
                      <a:endParaRPr lang="pl-PL" sz="2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12507976"/>
                  </a:ext>
                </a:extLst>
              </a:tr>
              <a:tr h="4821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2400" dirty="0">
                          <a:effectLst/>
                        </a:rPr>
                        <a:t>Odchylenie standardowe</a:t>
                      </a:r>
                      <a:endParaRPr lang="pl-PL" sz="2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2400" dirty="0">
                          <a:effectLst/>
                        </a:rPr>
                        <a:t>25%</a:t>
                      </a:r>
                      <a:endParaRPr lang="pl-PL" sz="2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21724610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2400" dirty="0">
                          <a:effectLst/>
                        </a:rPr>
                        <a:t>Mediana</a:t>
                      </a:r>
                      <a:endParaRPr lang="pl-PL" sz="2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2400" dirty="0">
                          <a:effectLst/>
                        </a:rPr>
                        <a:t>52%</a:t>
                      </a:r>
                      <a:endParaRPr lang="pl-PL" sz="2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61400932"/>
                  </a:ext>
                </a:extLst>
              </a:tr>
              <a:tr h="543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2400">
                          <a:effectLst/>
                        </a:rPr>
                        <a:t>Modalna</a:t>
                      </a:r>
                      <a:endParaRPr lang="pl-PL" sz="2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2400" dirty="0">
                          <a:effectLst/>
                        </a:rPr>
                        <a:t>-</a:t>
                      </a:r>
                      <a:endParaRPr lang="pl-PL" sz="2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60831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61572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C0CBF0C-F1AF-4BBB-A4C4-54F3DEFFD231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Język  angielski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2CF8214-FA84-4FB0-99AB-C727DE7F5BDD}"/>
              </a:ext>
            </a:extLst>
          </p:cNvPr>
          <p:cNvSpPr txBox="1"/>
          <p:nvPr/>
        </p:nvSpPr>
        <p:spPr>
          <a:xfrm>
            <a:off x="838199" y="1609822"/>
            <a:ext cx="10515599" cy="38499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Do egzaminu wykorzystano arkusz standardowy Okręgowej Komisji Egzaminacyjnej w Krakowie. W egzaminie uczestniczyło 8 </a:t>
            </a:r>
            <a:r>
              <a:rPr lang="pl-PL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uczni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ów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klasy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ósmej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.</a:t>
            </a:r>
            <a:endParaRPr lang="pl-PL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F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Arkusz standardowy zawierał 46 zadań, zgrupowanych w 14 wiązek. Za poprawne rozwiązanie wszystkich zadań można było uzyskać maksymalnie 55 punktów, w tym 34 punkty (62%) za rozwiązanie zadań zamkniętych (zadania wyboru wielokrotnego, zadania na dobieranie) oraz 21 punktów (38%) za rozwiązanie zadań otwartych. Uczniowie mieli 90 min czasu na wykonanie całego zestawu zadań.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endParaRPr lang="pl-PL" sz="24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B20EE187-99E8-4149-94FE-FCC1B114A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050655"/>
              </p:ext>
            </p:extLst>
          </p:nvPr>
        </p:nvGraphicFramePr>
        <p:xfrm>
          <a:off x="838198" y="4451837"/>
          <a:ext cx="10515600" cy="2406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208528058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xmlns="" val="3802212652"/>
                    </a:ext>
                  </a:extLst>
                </a:gridCol>
              </a:tblGrid>
              <a:tr h="658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</a:rPr>
                        <a:t>Średni wynik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54 % - 29,5 pkt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04162449"/>
                  </a:ext>
                </a:extLst>
              </a:tr>
              <a:tr h="617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</a:rPr>
                        <a:t>Stanin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</a:rPr>
                        <a:t>czwarty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91174664"/>
                  </a:ext>
                </a:extLst>
              </a:tr>
              <a:tr h="66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Odchylenie standardowe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29%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4351831"/>
                  </a:ext>
                </a:extLst>
              </a:tr>
              <a:tr h="4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Mediana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54%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8678996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453146CC-877D-466E-A52D-A2F457C73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3606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98650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7CB37D6-DF85-47A6-8D8C-465513CE2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6" y="365125"/>
            <a:ext cx="11454938" cy="78203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Budżet jednostki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A1F3D2E6-3830-4065-9304-866E959FDBEB}"/>
              </a:ext>
            </a:extLst>
          </p:cNvPr>
          <p:cNvSpPr txBox="1"/>
          <p:nvPr/>
        </p:nvSpPr>
        <p:spPr>
          <a:xfrm>
            <a:off x="326965" y="1147156"/>
            <a:ext cx="11659987" cy="5479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419100" algn="ctr">
              <a:lnSpc>
                <a:spcPct val="115000"/>
              </a:lnSpc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Budżet jednostki za 2022 rok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romanUcPeriod"/>
            </a:pP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Szkoła Podstawowa:</a:t>
            </a:r>
            <a:endParaRPr lang="pl-PL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marL="419100" algn="just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 80101                   1 116 463,00 zł,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marL="419100" algn="just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 II.  Oddział przedszkolny :</a:t>
            </a:r>
            <a:endParaRPr lang="pl-PL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    80103                      83 937,82 zł.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 	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III. Pozostała działalność:</a:t>
            </a:r>
            <a:endParaRPr lang="pl-PL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   	 80195             11 641,09 zł.                odpis dla emerytów</a:t>
            </a:r>
          </a:p>
          <a:p>
            <a:pPr marL="876300" algn="just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80153             3 072,69 zł.                podręczniki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marL="876300" algn="just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 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Razem:                  1 215 114,60 zł.       </a:t>
            </a:r>
          </a:p>
          <a:p>
            <a:pPr marL="876300" algn="just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              </a:t>
            </a:r>
            <a:endParaRPr lang="pl-PL" b="1" dirty="0">
              <a:latin typeface="Times New Roman" panose="02020603050405020304" pitchFamily="18" charset="0"/>
              <a:ea typeface="Calibri" panose="020F0502020204030204" pitchFamily="34" charset="0"/>
              <a:cs typeface="F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marL="419100">
              <a:lnSpc>
                <a:spcPct val="115000"/>
              </a:lnSpc>
            </a:pPr>
            <a:endParaRPr lang="pl-PL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04407226-5CA2-82DB-2806-78ED5FE19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4290567"/>
              </p:ext>
            </p:extLst>
          </p:nvPr>
        </p:nvGraphicFramePr>
        <p:xfrm>
          <a:off x="1194973" y="5115340"/>
          <a:ext cx="9976609" cy="1608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3402">
                  <a:extLst>
                    <a:ext uri="{9D8B030D-6E8A-4147-A177-3AD203B41FA5}">
                      <a16:colId xmlns:a16="http://schemas.microsoft.com/office/drawing/2014/main" xmlns="" val="256153306"/>
                    </a:ext>
                  </a:extLst>
                </a:gridCol>
                <a:gridCol w="3362528">
                  <a:extLst>
                    <a:ext uri="{9D8B030D-6E8A-4147-A177-3AD203B41FA5}">
                      <a16:colId xmlns:a16="http://schemas.microsoft.com/office/drawing/2014/main" xmlns="" val="3251970666"/>
                    </a:ext>
                  </a:extLst>
                </a:gridCol>
                <a:gridCol w="4290679">
                  <a:extLst>
                    <a:ext uri="{9D8B030D-6E8A-4147-A177-3AD203B41FA5}">
                      <a16:colId xmlns:a16="http://schemas.microsoft.com/office/drawing/2014/main" xmlns="" val="2014449047"/>
                    </a:ext>
                  </a:extLst>
                </a:gridCol>
              </a:tblGrid>
              <a:tr h="38431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Dotacja celowa na podręczniki, materiały edukacyjne i ćwiczenia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9045436"/>
                  </a:ext>
                </a:extLst>
              </a:tr>
              <a:tr h="384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 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Kwota dotacji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Liczba uczniów, która otrzymała pomoce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47527848"/>
                  </a:ext>
                </a:extLst>
              </a:tr>
              <a:tr h="384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</a:rPr>
                        <a:t>PSP Branew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3 072,69 zł.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</a:rPr>
                        <a:t>37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F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09190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21459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8354C91-54E9-45C6-A687-1E7CBD5AB008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3200" b="1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Programy i projekty finansowane z funduszy zewnętrznych</a:t>
            </a:r>
            <a:endParaRPr lang="pl-PL" sz="3200" dirty="0">
              <a:solidFill>
                <a:schemeClr val="accent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9C613F0B-F148-43FF-BD86-8C181A11557E}"/>
              </a:ext>
            </a:extLst>
          </p:cNvPr>
          <p:cNvSpPr txBox="1"/>
          <p:nvPr/>
        </p:nvSpPr>
        <p:spPr>
          <a:xfrm>
            <a:off x="838199" y="1405758"/>
            <a:ext cx="10633365" cy="35836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pl-PL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1.  W roku 2022/2023 szkoła uzyskała :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Z programu rządowego ,, Narodowy Program Rozwoju Czytelnictwa”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zakupiono książki do biblioteki szkolnej za kwotę 1 500,00 zł.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oraz za 375,00 zł. na nagrody dla uczniów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za udział w działaniach propagujących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czytelnictwo towarzyszących w/w programowi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F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D31AAED-BF0D-0718-72DE-3EF8DE197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9687" y="2731320"/>
            <a:ext cx="5087389" cy="376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62971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8840E9A-9D18-C990-4BD6-2AAA3B070A1E}"/>
              </a:ext>
            </a:extLst>
          </p:cNvPr>
          <p:cNvSpPr txBox="1"/>
          <p:nvPr/>
        </p:nvSpPr>
        <p:spPr>
          <a:xfrm>
            <a:off x="0" y="631767"/>
            <a:ext cx="6944139" cy="5546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Uczniowie klas IV-VIII uczestniczyli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w wycieczce w Góry Świętokrzyskie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dofinansowanej w 80%  w kwocie 5000,00 zł.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w ramach Programu </a:t>
            </a:r>
            <a:r>
              <a:rPr lang="pl-PL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MEiN</a:t>
            </a: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,, Poznaj Polskę”-X 2022r.,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Uczniowie klas II-III uczestniczyli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wycieczce do Sandomierza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w/w programu razem z uczniami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Szkoły Podstawowej w Dzwoli – X 2022r.</a:t>
            </a:r>
            <a:endParaRPr lang="pl-PL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F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E6AADFF-BB2E-4704-2C29-6A1694EE49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8500" y="13252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1774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7BC87F72-9273-4445-BDA9-7B3D763E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15678" cy="3597275"/>
          </a:xfrm>
        </p:spPr>
        <p:txBody>
          <a:bodyPr/>
          <a:lstStyle/>
          <a:p>
            <a:r>
              <a:rPr lang="pl-PL" dirty="0"/>
              <a:t>Wycieczka w Góry Świętokrzyskie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21507EC-854B-EC46-D4DE-7BE0EEA91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53050" y="102952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4603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191CC7-7C55-47AB-AAE8-02993D38BD88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pl-PL" b="1" dirty="0">
                <a:effectLst/>
                <a:ea typeface="Calibri" panose="020F0502020204030204" pitchFamily="34" charset="0"/>
              </a:rPr>
              <a:t>Efekty udzielonej pomocy psychologiczno- pedagogicznej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07244384-1FF5-4C50-A3F5-8CDBA5F9C992}"/>
              </a:ext>
            </a:extLst>
          </p:cNvPr>
          <p:cNvSpPr txBox="1"/>
          <p:nvPr/>
        </p:nvSpPr>
        <p:spPr>
          <a:xfrm>
            <a:off x="761999" y="1690688"/>
            <a:ext cx="10515599" cy="44695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Nauczyciele na wszystkich</a:t>
            </a: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prowadzonych zajęciach różnicują zadania dla uczniów o różnym potencjale dydaktycznym. Ponadto:</a:t>
            </a: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"/>
              </a:rPr>
              <a:t>jeden  uczeń posiada opinię Poradni Psychologiczno- Pedagogicznej i uczęszczał na zajęcia dydaktyczno-wyrównawcze co umożliwiło mu przezwyciężanie trudności i kontynuację nauki,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jeden uczeń z niepełnosprawnościami sprzężonymi jest objęty zajęciami w Ośrodku </a:t>
            </a:r>
            <a:r>
              <a:rPr lang="pl-PL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Rewalidacyjno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Wychowawczym w Janowie Lubelskim 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szkole nie ma uczniów z orzeczeniami o niepełnosprawności.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201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C077ADF-A5D2-D82D-6DD8-F39A0FF7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901148"/>
            <a:ext cx="11423374" cy="172278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/>
            </a:r>
            <a:b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</a:br>
            <a: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/>
            </a:r>
            <a:b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</a:br>
            <a: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/>
            </a:r>
            <a:b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</a:br>
            <a: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Podsumowując pracę szkoły w roku szkolnym 2022/2023 stwierdzam, że przebiegała</a:t>
            </a:r>
            <a:r>
              <a:rPr lang="pl-PL" sz="3600" dirty="0">
                <a:latin typeface="Calibri" panose="020F0502020204030204" pitchFamily="34" charset="0"/>
                <a:ea typeface="Times New Roman" panose="02020603050405020304" pitchFamily="18" charset="0"/>
                <a:cs typeface="F"/>
              </a:rPr>
              <a:t> </a:t>
            </a:r>
            <a: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prawidłowo i efektywnie wykonano zadania placówki</a:t>
            </a:r>
            <a:b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</a:br>
            <a: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o czym świadczy</a:t>
            </a:r>
            <a:b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</a:br>
            <a: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liczba wyróżnionych</a:t>
            </a:r>
            <a:b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</a:br>
            <a:r>
              <a:rPr lang="pl-P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F"/>
              </a:rPr>
              <a:t> uczniów.</a:t>
            </a:r>
            <a:r>
              <a:rPr lang="pl-P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/>
            </a:r>
            <a:br>
              <a:rPr lang="pl-P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</a:br>
            <a:r>
              <a:rPr lang="pl-P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 </a:t>
            </a:r>
            <a:br>
              <a:rPr lang="pl-P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</a:b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Wyróżnieni uczniowie </a:t>
            </a:r>
            <a:b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roku szkolnym 2022/2023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587DB9C3-4AE2-89A6-68AF-FD156277B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1027" y="2179982"/>
            <a:ext cx="7460974" cy="4578626"/>
          </a:xfrm>
        </p:spPr>
      </p:pic>
    </p:spTree>
    <p:extLst>
      <p:ext uri="{BB962C8B-B14F-4D97-AF65-F5344CB8AC3E}">
        <p14:creationId xmlns:p14="http://schemas.microsoft.com/office/powerpoint/2010/main" xmlns="" val="2319687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6C7B0EC8-7C15-4D87-847C-0FC99A3A4737}"/>
              </a:ext>
            </a:extLst>
          </p:cNvPr>
          <p:cNvSpPr/>
          <p:nvPr/>
        </p:nvSpPr>
        <p:spPr>
          <a:xfrm>
            <a:off x="1828800" y="1546167"/>
            <a:ext cx="8212975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27000">
                    <a:srgbClr val="0070C0"/>
                  </a:glow>
                  <a:outerShdw dist="38100" dir="4080000" sx="98000" sy="98000" algn="bl" rotWithShape="0">
                    <a:schemeClr val="accent1">
                      <a:alpha val="69000"/>
                    </a:schemeClr>
                  </a:outerShdw>
                </a:effectLst>
              </a:rPr>
              <a:t>Dziękuję</a:t>
            </a:r>
          </a:p>
        </p:txBody>
      </p:sp>
    </p:spTree>
    <p:extLst>
      <p:ext uri="{BB962C8B-B14F-4D97-AF65-F5344CB8AC3E}">
        <p14:creationId xmlns:p14="http://schemas.microsoft.com/office/powerpoint/2010/main" xmlns="" val="2733532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1403F11-5715-4CAF-AA41-4F41BD8A260C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Oddział Przedszkolny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163C1861-3924-4AE6-80F7-1DC3E5A11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3505301"/>
              </p:ext>
            </p:extLst>
          </p:nvPr>
        </p:nvGraphicFramePr>
        <p:xfrm>
          <a:off x="838200" y="2835964"/>
          <a:ext cx="11009241" cy="3510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4730">
                  <a:extLst>
                    <a:ext uri="{9D8B030D-6E8A-4147-A177-3AD203B41FA5}">
                      <a16:colId xmlns:a16="http://schemas.microsoft.com/office/drawing/2014/main" xmlns="" val="3696690652"/>
                    </a:ext>
                  </a:extLst>
                </a:gridCol>
                <a:gridCol w="2430225">
                  <a:extLst>
                    <a:ext uri="{9D8B030D-6E8A-4147-A177-3AD203B41FA5}">
                      <a16:colId xmlns:a16="http://schemas.microsoft.com/office/drawing/2014/main" xmlns="" val="311695599"/>
                    </a:ext>
                  </a:extLst>
                </a:gridCol>
                <a:gridCol w="3007143">
                  <a:extLst>
                    <a:ext uri="{9D8B030D-6E8A-4147-A177-3AD203B41FA5}">
                      <a16:colId xmlns:a16="http://schemas.microsoft.com/office/drawing/2014/main" xmlns="" val="1783850037"/>
                    </a:ext>
                  </a:extLst>
                </a:gridCol>
                <a:gridCol w="3007143">
                  <a:extLst>
                    <a:ext uri="{9D8B030D-6E8A-4147-A177-3AD203B41FA5}">
                      <a16:colId xmlns:a16="http://schemas.microsoft.com/office/drawing/2014/main" xmlns="" val="2707663557"/>
                    </a:ext>
                  </a:extLst>
                </a:gridCol>
              </a:tblGrid>
              <a:tr h="810356">
                <a:tc row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800" dirty="0">
                        <a:effectLst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8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2020/2021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2021/2022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2022/2023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dzieci 3-5 lat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</a:rPr>
                        <a:t>dzieci 6 lat „zerówka”</a:t>
                      </a:r>
                      <a:endParaRPr lang="pl-P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</a:rPr>
                        <a:t>liczba oddziałów razem</a:t>
                      </a:r>
                      <a:endParaRPr lang="pl-P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14048162"/>
                  </a:ext>
                </a:extLst>
              </a:tr>
              <a:tr h="252884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8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6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6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2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4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1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1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1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83973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54633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9FD71E8-464D-4762-B048-30638CDF8CCA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Szkoła Podstawowa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4EDECE6A-337F-4466-9CA3-8BDA13B8B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1310996"/>
              </p:ext>
            </p:extLst>
          </p:nvPr>
        </p:nvGraphicFramePr>
        <p:xfrm>
          <a:off x="1233714" y="2162629"/>
          <a:ext cx="9840685" cy="4305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5855">
                  <a:extLst>
                    <a:ext uri="{9D8B030D-6E8A-4147-A177-3AD203B41FA5}">
                      <a16:colId xmlns:a16="http://schemas.microsoft.com/office/drawing/2014/main" xmlns="" val="942266465"/>
                    </a:ext>
                  </a:extLst>
                </a:gridCol>
                <a:gridCol w="2185855">
                  <a:extLst>
                    <a:ext uri="{9D8B030D-6E8A-4147-A177-3AD203B41FA5}">
                      <a16:colId xmlns:a16="http://schemas.microsoft.com/office/drawing/2014/main" xmlns="" val="4215710286"/>
                    </a:ext>
                  </a:extLst>
                </a:gridCol>
                <a:gridCol w="2460653">
                  <a:extLst>
                    <a:ext uri="{9D8B030D-6E8A-4147-A177-3AD203B41FA5}">
                      <a16:colId xmlns:a16="http://schemas.microsoft.com/office/drawing/2014/main" xmlns="" val="2571171513"/>
                    </a:ext>
                  </a:extLst>
                </a:gridCol>
                <a:gridCol w="3008322">
                  <a:extLst>
                    <a:ext uri="{9D8B030D-6E8A-4147-A177-3AD203B41FA5}">
                      <a16:colId xmlns:a16="http://schemas.microsoft.com/office/drawing/2014/main" xmlns="" val="3841005041"/>
                    </a:ext>
                  </a:extLst>
                </a:gridCol>
              </a:tblGrid>
              <a:tr h="1197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</a:rPr>
                        <a:t>Liczba uczniów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</a:rPr>
                        <a:t> </a:t>
                      </a:r>
                      <a:endParaRPr lang="pl-P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</a:rPr>
                        <a:t>liczba oddziałów </a:t>
                      </a:r>
                      <a:endParaRPr lang="pl-P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</a:rPr>
                        <a:t>średnia liczba uczniów w klasie</a:t>
                      </a:r>
                      <a:endParaRPr lang="pl-P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15403374"/>
                  </a:ext>
                </a:extLst>
              </a:tr>
              <a:tr h="27067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2020/2021              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2021/2022                         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2022/2023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53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46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37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       7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       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       7       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                 8,57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                 7,57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                 5,29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                    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95647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09848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D5A5E2-A3A3-4088-988F-DB00CB10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977"/>
            <a:ext cx="10515600" cy="112419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endParaRPr lang="pl-PL" dirty="0">
              <a:solidFill>
                <a:schemeClr val="accent1"/>
              </a:solidFill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51EEA19D-43EE-40C0-990F-507D95731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44248067"/>
              </p:ext>
            </p:extLst>
          </p:nvPr>
        </p:nvGraphicFramePr>
        <p:xfrm>
          <a:off x="838199" y="216977"/>
          <a:ext cx="10515599" cy="11241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15599">
                  <a:extLst>
                    <a:ext uri="{9D8B030D-6E8A-4147-A177-3AD203B41FA5}">
                      <a16:colId xmlns:a16="http://schemas.microsoft.com/office/drawing/2014/main" xmlns="" val="3688688991"/>
                    </a:ext>
                  </a:extLst>
                </a:gridCol>
              </a:tblGrid>
              <a:tr h="1124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Zatrudnieni nauczyciele:                     2022/2023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66796525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708304B-586F-4D23-81FF-996E7FB51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1414767"/>
              </p:ext>
            </p:extLst>
          </p:nvPr>
        </p:nvGraphicFramePr>
        <p:xfrm>
          <a:off x="838200" y="1494780"/>
          <a:ext cx="9289358" cy="4580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5549">
                  <a:extLst>
                    <a:ext uri="{9D8B030D-6E8A-4147-A177-3AD203B41FA5}">
                      <a16:colId xmlns:a16="http://schemas.microsoft.com/office/drawing/2014/main" xmlns="" val="4155407299"/>
                    </a:ext>
                  </a:extLst>
                </a:gridCol>
                <a:gridCol w="832183">
                  <a:extLst>
                    <a:ext uri="{9D8B030D-6E8A-4147-A177-3AD203B41FA5}">
                      <a16:colId xmlns:a16="http://schemas.microsoft.com/office/drawing/2014/main" xmlns="" val="4172278671"/>
                    </a:ext>
                  </a:extLst>
                </a:gridCol>
                <a:gridCol w="1177836">
                  <a:extLst>
                    <a:ext uri="{9D8B030D-6E8A-4147-A177-3AD203B41FA5}">
                      <a16:colId xmlns:a16="http://schemas.microsoft.com/office/drawing/2014/main" xmlns="" val="1330334965"/>
                    </a:ext>
                  </a:extLst>
                </a:gridCol>
                <a:gridCol w="1553693">
                  <a:extLst>
                    <a:ext uri="{9D8B030D-6E8A-4147-A177-3AD203B41FA5}">
                      <a16:colId xmlns:a16="http://schemas.microsoft.com/office/drawing/2014/main" xmlns="" val="3814202908"/>
                    </a:ext>
                  </a:extLst>
                </a:gridCol>
                <a:gridCol w="1971323">
                  <a:extLst>
                    <a:ext uri="{9D8B030D-6E8A-4147-A177-3AD203B41FA5}">
                      <a16:colId xmlns:a16="http://schemas.microsoft.com/office/drawing/2014/main" xmlns="" val="2831317109"/>
                    </a:ext>
                  </a:extLst>
                </a:gridCol>
                <a:gridCol w="2298774">
                  <a:extLst>
                    <a:ext uri="{9D8B030D-6E8A-4147-A177-3AD203B41FA5}">
                      <a16:colId xmlns:a16="http://schemas.microsoft.com/office/drawing/2014/main" xmlns="" val="3859610939"/>
                    </a:ext>
                  </a:extLst>
                </a:gridCol>
              </a:tblGrid>
              <a:tr h="468802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Zatrudnieni w pełnym wymiarze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początkujący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mianowany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dyplomowany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36428675"/>
                  </a:ext>
                </a:extLst>
              </a:tr>
              <a:tr h="627880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60937306"/>
                  </a:ext>
                </a:extLst>
              </a:tr>
              <a:tr h="46880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Zatrudnieni </a:t>
                      </a:r>
                      <a:br>
                        <a:rPr lang="pl-P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pl-P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niepełnym wymiarze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osób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54088092"/>
                  </a:ext>
                </a:extLst>
              </a:tr>
              <a:tr h="12074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etatu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1,93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1,49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65505093"/>
                  </a:ext>
                </a:extLst>
              </a:tr>
              <a:tr h="6278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Razem etaty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1,22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4,22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4,49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4181978"/>
                  </a:ext>
                </a:extLst>
              </a:tr>
              <a:tr h="6278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Razem osoby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80181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912243E2-1A59-4A1B-B558-E9D520D35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7475" y="2586038"/>
            <a:ext cx="830709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15021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868A290-B326-48BD-A70C-2B4644C3AE76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Inni Pracownicy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A5C37220-A674-41FC-AAED-083743060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2553222"/>
              </p:ext>
            </p:extLst>
          </p:nvPr>
        </p:nvGraphicFramePr>
        <p:xfrm>
          <a:off x="453729" y="2165467"/>
          <a:ext cx="10992994" cy="3904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8087">
                  <a:extLst>
                    <a:ext uri="{9D8B030D-6E8A-4147-A177-3AD203B41FA5}">
                      <a16:colId xmlns:a16="http://schemas.microsoft.com/office/drawing/2014/main" xmlns="" val="611267641"/>
                    </a:ext>
                  </a:extLst>
                </a:gridCol>
                <a:gridCol w="7252347">
                  <a:extLst>
                    <a:ext uri="{9D8B030D-6E8A-4147-A177-3AD203B41FA5}">
                      <a16:colId xmlns:a16="http://schemas.microsoft.com/office/drawing/2014/main" xmlns="" val="404973556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xmlns="" val="3999267522"/>
                    </a:ext>
                  </a:extLst>
                </a:gridCol>
              </a:tblGrid>
              <a:tr h="96101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Liczba pracowników niepedagogicznych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09635748"/>
                  </a:ext>
                </a:extLst>
              </a:tr>
              <a:tr h="102099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                     3 </a:t>
                      </a:r>
                      <a:r>
                        <a:rPr lang="pl-PL" sz="2800" baseline="0" dirty="0">
                          <a:effectLst/>
                        </a:rPr>
                        <a:t>+ 1 sezonowo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43211657"/>
                  </a:ext>
                </a:extLst>
              </a:tr>
              <a:tr h="96101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</a:rPr>
                        <a:t>Liczba  etatów pracowników niepedagogicznych</a:t>
                      </a: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2+1 sezonowo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11384794"/>
                  </a:ext>
                </a:extLst>
              </a:tr>
              <a:tr h="96101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58548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466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CF56DA-0640-4F7A-A23A-BBD1F93416DA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Realizacja podstawy programowej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9C7FA6A2-6D2C-4607-AC75-50782D844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5160515"/>
              </p:ext>
            </p:extLst>
          </p:nvPr>
        </p:nvGraphicFramePr>
        <p:xfrm>
          <a:off x="838201" y="1690688"/>
          <a:ext cx="10515600" cy="5012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4292919931"/>
                    </a:ext>
                  </a:extLst>
                </a:gridCol>
              </a:tblGrid>
              <a:tr h="48021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 </a:t>
                      </a:r>
                      <a:r>
                        <a:rPr lang="pl-PL" sz="2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Praca przebiegała zgodnie z przygotowanymi planami i programami nauczania</a:t>
                      </a:r>
                      <a:br>
                        <a:rPr lang="pl-PL" sz="2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2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wychowania i zgodnie z obowiązującymi przepisami prawa oświatowego. Zadania zostały prawidłowo zrealizowane i umożliwiły osiągnięcie zamierzonych celów określonych w podstawie programowej wychowania przedszkolnego i kształcenia ogólnego w szkole podstawowej. Zrealizowano również zadania określone w szkolnym programie wychowawczo- profilaktycznym. O dobrze prowadzonej pracy dydaktycznej nauczycieli świadczą wyniki nauczania uczniów, którzy wszyscy otrzymali promocję do klasy wyższej, wyniki egzaminu w klasie VIII oraz wyniki sprawdzianów kompetencji w poszczególnych klasach. Absolwenci klasy VIII dobrze napisali egzamin na zakończenie nauki w szkole podstawowej i wszyscy zostali przyjęci do szkół ponadpodstawowych pierwszego wyboru Na zakończenie roku szkolnego 2022/2023 - 21 uczniów tj. 57%  wszystkich w szkole otrzymało nagrody książkowe z funduszu Rady Rodziców za bardzo dobre wyniki w nauce.</a:t>
                      </a:r>
                      <a:endParaRPr lang="pl-PL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1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9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62148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52116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0795B5-6B28-4DD1-A478-FA00AFE96DE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Języki obce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0F489DD0-4B24-439A-A71A-725525CC3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7896713"/>
              </p:ext>
            </p:extLst>
          </p:nvPr>
        </p:nvGraphicFramePr>
        <p:xfrm>
          <a:off x="838200" y="3018971"/>
          <a:ext cx="10657114" cy="2757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7204">
                  <a:extLst>
                    <a:ext uri="{9D8B030D-6E8A-4147-A177-3AD203B41FA5}">
                      <a16:colId xmlns:a16="http://schemas.microsoft.com/office/drawing/2014/main" xmlns="" val="3233141193"/>
                    </a:ext>
                  </a:extLst>
                </a:gridCol>
                <a:gridCol w="8289910">
                  <a:extLst>
                    <a:ext uri="{9D8B030D-6E8A-4147-A177-3AD203B41FA5}">
                      <a16:colId xmlns:a16="http://schemas.microsoft.com/office/drawing/2014/main" xmlns="" val="3485190731"/>
                    </a:ext>
                  </a:extLst>
                </a:gridCol>
              </a:tblGrid>
              <a:tr h="2757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solidFill>
                            <a:schemeClr val="tx1"/>
                          </a:solidFill>
                          <a:effectLst/>
                        </a:rPr>
                        <a:t>Nauka języków obcych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2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solidFill>
                            <a:schemeClr val="tx1"/>
                          </a:solidFill>
                          <a:effectLst/>
                        </a:rPr>
                        <a:t>Język angielski klasy: OP-VIII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solidFill>
                            <a:schemeClr val="tx1"/>
                          </a:solidFill>
                          <a:effectLst/>
                        </a:rPr>
                        <a:t>Język niemiecki klasy VII-VIII</a:t>
                      </a:r>
                      <a:endParaRPr lang="pl-PL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26988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198054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619</TotalTime>
  <Words>1669</Words>
  <Application>Microsoft Office PowerPoint</Application>
  <PresentationFormat>Niestandardowy</PresentationFormat>
  <Paragraphs>429</Paragraphs>
  <Slides>39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Motyw pakietu Office</vt:lpstr>
      <vt:lpstr>Publiczna Szkoła Podstawowa  w Branwi </vt:lpstr>
      <vt:lpstr>Charakterystyka jednostki</vt:lpstr>
      <vt:lpstr>Liczba dzieci/uczniów</vt:lpstr>
      <vt:lpstr>Oddział Przedszkolny</vt:lpstr>
      <vt:lpstr>Szkoła Podstawowa</vt:lpstr>
      <vt:lpstr>Slajd 6</vt:lpstr>
      <vt:lpstr>Inni Pracownicy</vt:lpstr>
      <vt:lpstr>Realizacja podstawy programowej</vt:lpstr>
      <vt:lpstr>Języki obce</vt:lpstr>
      <vt:lpstr>Zajęcia dodatkowe</vt:lpstr>
      <vt:lpstr>Dostępność zaplecza technicznego</vt:lpstr>
      <vt:lpstr>Osiągnięcia</vt:lpstr>
      <vt:lpstr>Udział w akcji ,, Szkoła Pamięta” organizowana przez Ministerstwo Edukacji Narodowej  w celu zwrócenia uwagi na potrzebę pielęgnowania pamięci o naszych bohaterach walki  o wolność-X.2022r., </vt:lpstr>
      <vt:lpstr>Slajd 14</vt:lpstr>
      <vt:lpstr>Slajd 15</vt:lpstr>
      <vt:lpstr>Slajd 16</vt:lpstr>
      <vt:lpstr>Slajd 17</vt:lpstr>
      <vt:lpstr>Organizacja pracy wychowawczej</vt:lpstr>
      <vt:lpstr>Slajd 19</vt:lpstr>
      <vt:lpstr>Slajd 20</vt:lpstr>
      <vt:lpstr>Slajd 21</vt:lpstr>
      <vt:lpstr>Dzień Rodziny</vt:lpstr>
      <vt:lpstr>Zabawa karnawałowa               Przegląd kolęd                                              </vt:lpstr>
      <vt:lpstr> Nadzór pedagogiczny Kuratora Oświaty w Lublinie</vt:lpstr>
      <vt:lpstr>Stypendia</vt:lpstr>
      <vt:lpstr>Nagrodzeni uczniowie</vt:lpstr>
      <vt:lpstr>  Wyniki egzaminów w klasie VIII na zakończenie nauki w szkole podstawowej</vt:lpstr>
      <vt:lpstr>Wyniki egzaminu</vt:lpstr>
      <vt:lpstr>Język polski</vt:lpstr>
      <vt:lpstr>Język polski</vt:lpstr>
      <vt:lpstr>Matematyka</vt:lpstr>
      <vt:lpstr>Język  angielski</vt:lpstr>
      <vt:lpstr>Budżet jednostki</vt:lpstr>
      <vt:lpstr> Programy i projekty finansowane z funduszy zewnętrznych</vt:lpstr>
      <vt:lpstr>Slajd 35</vt:lpstr>
      <vt:lpstr>Wycieczka w Góry Świętokrzyskie</vt:lpstr>
      <vt:lpstr>Efekty udzielonej pomocy psychologiczno- pedagogicznej</vt:lpstr>
      <vt:lpstr>   Podsumowując pracę szkoły w roku szkolnym 2022/2023 stwierdzam, że przebiegała prawidłowo i efektywnie wykonano zadania placówki  o czym świadczy  liczba wyróżnionych  uczniów.   Wyróżnieni uczniowie  roku szkolnym 2022/2023</vt:lpstr>
      <vt:lpstr>Slajd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tzb</dc:creator>
  <cp:lastModifiedBy>adm</cp:lastModifiedBy>
  <cp:revision>26</cp:revision>
  <dcterms:created xsi:type="dcterms:W3CDTF">2020-10-26T16:04:58Z</dcterms:created>
  <dcterms:modified xsi:type="dcterms:W3CDTF">2023-11-03T12:41:21Z</dcterms:modified>
</cp:coreProperties>
</file>