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7" r:id="rId2"/>
    <p:sldId id="259" r:id="rId3"/>
    <p:sldId id="262" r:id="rId4"/>
    <p:sldId id="263" r:id="rId5"/>
    <p:sldId id="293" r:id="rId6"/>
    <p:sldId id="270" r:id="rId7"/>
    <p:sldId id="272" r:id="rId8"/>
    <p:sldId id="264" r:id="rId9"/>
    <p:sldId id="268" r:id="rId10"/>
    <p:sldId id="273" r:id="rId11"/>
    <p:sldId id="267" r:id="rId12"/>
    <p:sldId id="287" r:id="rId13"/>
    <p:sldId id="288" r:id="rId14"/>
    <p:sldId id="274" r:id="rId15"/>
    <p:sldId id="276" r:id="rId16"/>
    <p:sldId id="290" r:id="rId17"/>
    <p:sldId id="277" r:id="rId18"/>
    <p:sldId id="282" r:id="rId19"/>
    <p:sldId id="283" r:id="rId20"/>
    <p:sldId id="284" r:id="rId21"/>
    <p:sldId id="285" r:id="rId22"/>
    <p:sldId id="286" r:id="rId23"/>
    <p:sldId id="291" r:id="rId24"/>
    <p:sldId id="292" r:id="rId25"/>
    <p:sldId id="275" r:id="rId26"/>
    <p:sldId id="280" r:id="rId27"/>
    <p:sldId id="281" r:id="rId28"/>
    <p:sldId id="279" r:id="rId29"/>
    <p:sldId id="278" r:id="rId30"/>
    <p:sldId id="289" r:id="rId31"/>
  </p:sldIdLst>
  <p:sldSz cx="9144000" cy="6858000" type="screen4x3"/>
  <p:notesSz cx="6858000" cy="9947275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00BC55"/>
    <a:srgbClr val="9966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1506" autoAdjust="0"/>
    <p:restoredTop sz="94660"/>
  </p:normalViewPr>
  <p:slideViewPr>
    <p:cSldViewPr>
      <p:cViewPr>
        <p:scale>
          <a:sx n="90" d="100"/>
          <a:sy n="90" d="100"/>
        </p:scale>
        <p:origin x="-984" y="6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97364"/>
          </a:xfrm>
          <a:prstGeom prst="rect">
            <a:avLst/>
          </a:prstGeom>
        </p:spPr>
        <p:txBody>
          <a:bodyPr vert="horz" lIns="96017" tIns="48008" rIns="96017" bIns="48008" rtlCol="0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6017" tIns="48008" rIns="96017" bIns="48008" rtlCol="0"/>
          <a:lstStyle>
            <a:lvl1pPr algn="r">
              <a:defRPr sz="1300"/>
            </a:lvl1pPr>
          </a:lstStyle>
          <a:p>
            <a:fld id="{D536C5CF-6CFC-41C7-BE0B-4583E44AE961}" type="datetimeFigureOut">
              <a:rPr lang="pl-PL" smtClean="0"/>
              <a:pPr/>
              <a:t>29.10.2023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017" tIns="48008" rIns="96017" bIns="48008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6017" tIns="48008" rIns="96017" bIns="48008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1" y="9448185"/>
            <a:ext cx="2971800" cy="497364"/>
          </a:xfrm>
          <a:prstGeom prst="rect">
            <a:avLst/>
          </a:prstGeom>
        </p:spPr>
        <p:txBody>
          <a:bodyPr vert="horz" lIns="96017" tIns="48008" rIns="96017" bIns="48008" rtlCol="0" anchor="b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6017" tIns="48008" rIns="96017" bIns="48008" rtlCol="0" anchor="b"/>
          <a:lstStyle>
            <a:lvl1pPr algn="r">
              <a:defRPr sz="1300"/>
            </a:lvl1pPr>
          </a:lstStyle>
          <a:p>
            <a:fld id="{C2812517-0A34-4217-ADF6-2684ECB6E957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12517-0A34-4217-ADF6-2684ECB6E957}" type="slidenum">
              <a:rPr lang="pl-PL" smtClean="0"/>
              <a:pPr/>
              <a:t>1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C76F9-DE94-4A4B-8A42-7D0DE8F30972}" type="datetimeFigureOut">
              <a:rPr lang="pl-PL" smtClean="0"/>
              <a:pPr/>
              <a:t>29.10.2023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F74C6-5781-4876-B19A-C2745F8693E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C76F9-DE94-4A4B-8A42-7D0DE8F30972}" type="datetimeFigureOut">
              <a:rPr lang="pl-PL" smtClean="0"/>
              <a:pPr/>
              <a:t>29.10.2023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F74C6-5781-4876-B19A-C2745F8693E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C76F9-DE94-4A4B-8A42-7D0DE8F30972}" type="datetimeFigureOut">
              <a:rPr lang="pl-PL" smtClean="0"/>
              <a:pPr/>
              <a:t>29.10.2023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F74C6-5781-4876-B19A-C2745F8693E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C76F9-DE94-4A4B-8A42-7D0DE8F30972}" type="datetimeFigureOut">
              <a:rPr lang="pl-PL" smtClean="0"/>
              <a:pPr/>
              <a:t>29.10.2023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F74C6-5781-4876-B19A-C2745F8693E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C76F9-DE94-4A4B-8A42-7D0DE8F30972}" type="datetimeFigureOut">
              <a:rPr lang="pl-PL" smtClean="0"/>
              <a:pPr/>
              <a:t>29.10.2023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F74C6-5781-4876-B19A-C2745F8693E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C76F9-DE94-4A4B-8A42-7D0DE8F30972}" type="datetimeFigureOut">
              <a:rPr lang="pl-PL" smtClean="0"/>
              <a:pPr/>
              <a:t>29.10.2023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F74C6-5781-4876-B19A-C2745F8693E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C76F9-DE94-4A4B-8A42-7D0DE8F30972}" type="datetimeFigureOut">
              <a:rPr lang="pl-PL" smtClean="0"/>
              <a:pPr/>
              <a:t>29.10.2023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F74C6-5781-4876-B19A-C2745F8693E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C76F9-DE94-4A4B-8A42-7D0DE8F30972}" type="datetimeFigureOut">
              <a:rPr lang="pl-PL" smtClean="0"/>
              <a:pPr/>
              <a:t>29.10.2023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F74C6-5781-4876-B19A-C2745F8693E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C76F9-DE94-4A4B-8A42-7D0DE8F30972}" type="datetimeFigureOut">
              <a:rPr lang="pl-PL" smtClean="0"/>
              <a:pPr/>
              <a:t>29.10.2023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F74C6-5781-4876-B19A-C2745F8693E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C76F9-DE94-4A4B-8A42-7D0DE8F30972}" type="datetimeFigureOut">
              <a:rPr lang="pl-PL" smtClean="0"/>
              <a:pPr/>
              <a:t>29.10.2023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F74C6-5781-4876-B19A-C2745F8693E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C76F9-DE94-4A4B-8A42-7D0DE8F30972}" type="datetimeFigureOut">
              <a:rPr lang="pl-PL" smtClean="0"/>
              <a:pPr/>
              <a:t>29.10.2023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F74C6-5781-4876-B19A-C2745F8693E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C76F9-DE94-4A4B-8A42-7D0DE8F30972}" type="datetimeFigureOut">
              <a:rPr lang="pl-PL" smtClean="0"/>
              <a:pPr/>
              <a:t>29.10.2023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F74C6-5781-4876-B19A-C2745F8693EE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115616" y="1052736"/>
            <a:ext cx="6552728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800" b="1" dirty="0">
                <a:solidFill>
                  <a:srgbClr val="002060"/>
                </a:solidFill>
                <a:latin typeface="Algerian" panose="04020705040A02060702" pitchFamily="82" charset="0"/>
              </a:rPr>
              <a:t>SPRAWOZDANIE </a:t>
            </a:r>
            <a:br>
              <a:rPr lang="pl-PL" sz="4800" b="1" dirty="0">
                <a:solidFill>
                  <a:srgbClr val="002060"/>
                </a:solidFill>
                <a:latin typeface="Algerian" panose="04020705040A02060702" pitchFamily="82" charset="0"/>
              </a:rPr>
            </a:br>
            <a:r>
              <a:rPr lang="pl-PL" sz="4800" b="1" dirty="0">
                <a:solidFill>
                  <a:srgbClr val="002060"/>
                </a:solidFill>
                <a:latin typeface="Algerian" panose="04020705040A02060702" pitchFamily="82" charset="0"/>
              </a:rPr>
              <a:t>Z INFORMACJI </a:t>
            </a:r>
            <a:r>
              <a:rPr lang="pl-PL" dirty="0"/>
              <a:t/>
            </a:r>
            <a:br>
              <a:rPr lang="pl-PL" dirty="0"/>
            </a:br>
            <a:r>
              <a:rPr lang="pl-PL" b="1" dirty="0"/>
              <a:t> </a:t>
            </a:r>
            <a:r>
              <a:rPr lang="pl-PL" sz="3200" dirty="0"/>
              <a:t/>
            </a:r>
            <a:br>
              <a:rPr lang="pl-PL" sz="3200" dirty="0"/>
            </a:br>
            <a:r>
              <a:rPr lang="pl-PL" sz="3200" b="1" dirty="0"/>
              <a:t>O STANIE REALIZACJI ZADAŃ OŚWIATOWYCH</a:t>
            </a:r>
            <a:r>
              <a:rPr lang="pl-PL" sz="3200" dirty="0"/>
              <a:t/>
            </a:r>
            <a:br>
              <a:rPr lang="pl-PL" sz="3200" dirty="0"/>
            </a:br>
            <a:r>
              <a:rPr lang="pl-PL" sz="3200" b="1" dirty="0"/>
              <a:t> W ZESPOLE SZKÓŁ W DZWOLI</a:t>
            </a:r>
            <a:r>
              <a:rPr lang="pl-PL" sz="3200" dirty="0"/>
              <a:t/>
            </a:r>
            <a:br>
              <a:rPr lang="pl-PL" sz="3200" dirty="0"/>
            </a:br>
            <a:r>
              <a:rPr lang="pl-PL" sz="3200" b="1" dirty="0"/>
              <a:t> W ROKU SZKOLNYM 2022/2023</a:t>
            </a: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3923928" y="537321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pl-PL" i="1" dirty="0">
                <a:solidFill>
                  <a:srgbClr val="002060"/>
                </a:solidFill>
              </a:rPr>
              <a:t>Dyrektor Zespołu Szkół w Dzwoli</a:t>
            </a:r>
          </a:p>
          <a:p>
            <a:pPr algn="r"/>
            <a:r>
              <a:rPr lang="pl-PL" i="1" dirty="0">
                <a:solidFill>
                  <a:srgbClr val="002060"/>
                </a:solidFill>
              </a:rPr>
              <a:t>mgr Iwona </a:t>
            </a:r>
            <a:r>
              <a:rPr lang="pl-PL" i="1" dirty="0" err="1">
                <a:solidFill>
                  <a:srgbClr val="002060"/>
                </a:solidFill>
              </a:rPr>
              <a:t>Marchut</a:t>
            </a:r>
            <a:endParaRPr lang="pl-PL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864096"/>
          </a:xfrm>
        </p:spPr>
        <p:txBody>
          <a:bodyPr>
            <a:normAutofit fontScale="90000"/>
          </a:bodyPr>
          <a:lstStyle/>
          <a:p>
            <a:r>
              <a:rPr lang="pl-PL" sz="3200" dirty="0"/>
              <a:t/>
            </a:r>
            <a:br>
              <a:rPr lang="pl-PL" sz="3200" dirty="0"/>
            </a:br>
            <a:r>
              <a:rPr lang="pl-PL" sz="3200" dirty="0"/>
              <a:t/>
            </a:r>
            <a:br>
              <a:rPr lang="pl-PL" sz="3200" dirty="0"/>
            </a:br>
            <a:r>
              <a:rPr lang="pl-PL" sz="3200" dirty="0"/>
              <a:t/>
            </a:r>
            <a:br>
              <a:rPr lang="pl-PL" sz="3200" dirty="0"/>
            </a:br>
            <a:r>
              <a:rPr lang="pl-PL" sz="3200" dirty="0"/>
              <a:t/>
            </a:r>
            <a:br>
              <a:rPr lang="pl-PL" sz="3200" dirty="0"/>
            </a:br>
            <a:r>
              <a:rPr lang="pl-PL" sz="3200" dirty="0"/>
              <a:t>5. Przyznane stypendia oraz nagrody </a:t>
            </a:r>
            <a:br>
              <a:rPr lang="pl-PL" sz="3200" dirty="0"/>
            </a:br>
            <a:r>
              <a:rPr lang="pl-PL" sz="3200" dirty="0"/>
              <a:t>Wójta Gminy Dzwola.</a:t>
            </a:r>
            <a:br>
              <a:rPr lang="pl-PL" sz="3200" dirty="0"/>
            </a:br>
            <a:r>
              <a:rPr lang="pl-PL" sz="3200" dirty="0"/>
              <a:t/>
            </a:r>
            <a:br>
              <a:rPr lang="pl-PL" sz="3200" dirty="0"/>
            </a:br>
            <a:r>
              <a:rPr lang="pl-PL" sz="3200" dirty="0"/>
              <a:t> </a:t>
            </a:r>
            <a:r>
              <a:rPr lang="pl-PL" sz="2000" dirty="0"/>
              <a:t>Na zakończenie roku szkolnego 2022/23 dwoje naszych uczniów Oliwia </a:t>
            </a:r>
            <a:r>
              <a:rPr lang="pl-PL" sz="2000" dirty="0" smtClean="0"/>
              <a:t>L. </a:t>
            </a:r>
            <a:r>
              <a:rPr lang="pl-PL" sz="2000" dirty="0"/>
              <a:t/>
            </a:r>
            <a:br>
              <a:rPr lang="pl-PL" sz="2000" dirty="0"/>
            </a:br>
            <a:r>
              <a:rPr lang="pl-PL" sz="2000" dirty="0"/>
              <a:t>oraz Antonii </a:t>
            </a:r>
            <a:r>
              <a:rPr lang="pl-PL" sz="2000" dirty="0" smtClean="0"/>
              <a:t>G., </a:t>
            </a:r>
            <a:r>
              <a:rPr lang="pl-PL" sz="2000" dirty="0"/>
              <a:t>otrzymało nagrodę Wójta Gminy Dzwola.</a:t>
            </a:r>
            <a:endParaRPr lang="pl-PL" sz="4000" dirty="0"/>
          </a:p>
        </p:txBody>
      </p:sp>
      <p:pic>
        <p:nvPicPr>
          <p:cNvPr id="29697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76068" y="1600200"/>
            <a:ext cx="679186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pl-PL" sz="3200" dirty="0"/>
              <a:t>6. Wyniki egzaminu ósmoklasisty </a:t>
            </a:r>
            <a:br>
              <a:rPr lang="pl-PL" sz="3200" dirty="0"/>
            </a:br>
            <a:r>
              <a:rPr lang="pl-PL" sz="3200" dirty="0"/>
              <a:t>za rok szkolny 2022/2023 oraz ich analiza.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262220016"/>
              </p:ext>
            </p:extLst>
          </p:nvPr>
        </p:nvGraphicFramePr>
        <p:xfrm>
          <a:off x="179512" y="2405048"/>
          <a:ext cx="8856981" cy="40420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7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9164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8787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8787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8787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8787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8787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87873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87873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839524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370840">
                <a:tc gridSpan="10">
                  <a:txBody>
                    <a:bodyPr/>
                    <a:lstStyle/>
                    <a:p>
                      <a:pPr algn="ctr"/>
                      <a:r>
                        <a:rPr lang="pl-PL" sz="1800" b="1" i="0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Średnie wyniki szkół z egzaminu ósmoklasisty w roku szkolnym 2022/2023</a:t>
                      </a:r>
                      <a:endParaRPr lang="pl-PL" sz="1800" b="1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pl-PL" sz="1400" b="1" i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Szkoła </a:t>
                      </a:r>
                      <a:r>
                        <a:rPr lang="pl-PL" sz="1400" b="1" i="1" kern="1200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Podsta</a:t>
                      </a:r>
                      <a:r>
                        <a:rPr lang="pl-PL" sz="1400" b="1" i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/>
                      </a:r>
                      <a:br>
                        <a:rPr lang="pl-PL" sz="1400" b="1" i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pl-PL" sz="1400" b="1" i="1" kern="1200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wowa</a:t>
                      </a:r>
                      <a:r>
                        <a:rPr lang="pl-PL" sz="1400" b="1" i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br>
                        <a:rPr lang="pl-PL" sz="1400" b="1" i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endParaRPr lang="pl-PL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i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Język polski</a:t>
                      </a:r>
                      <a:endParaRPr lang="pl-PL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i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Matematyka</a:t>
                      </a:r>
                      <a:endParaRPr lang="pl-PL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i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Język angielski</a:t>
                      </a:r>
                      <a:br>
                        <a:rPr lang="pl-PL" sz="1400" b="1" i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pl-PL" sz="1400" b="1" i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poziom podstawowy</a:t>
                      </a:r>
                      <a:endParaRPr lang="pl-PL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3539"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algn="ctr"/>
                      <a:r>
                        <a:rPr lang="pl-PL" sz="1400" b="1" i="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Maksymalna liczba punktów w poszczególnych zakresach</a:t>
                      </a:r>
                      <a:endParaRPr lang="pl-PL" sz="1400" b="1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Średnia (%)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Punkty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Stanin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Średnia (%)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Punkty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Stanin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Średnia (%)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Punkty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Stanin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3558">
                <a:tc gridSpan="10"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latin typeface="Times New Roman" pitchFamily="18" charset="0"/>
                          <a:cs typeface="Times New Roman" pitchFamily="18" charset="0"/>
                        </a:rPr>
                        <a:t>Dzwola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2022/2023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59</a:t>
                      </a:r>
                      <a:endParaRPr lang="pl-PL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26,6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12,9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i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Gmina</a:t>
                      </a:r>
                      <a:endParaRPr lang="pl-PL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68</a:t>
                      </a:r>
                      <a:endParaRPr lang="pl-PL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i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Powiat</a:t>
                      </a:r>
                      <a:endParaRPr lang="pl-PL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64</a:t>
                      </a:r>
                      <a:endParaRPr lang="pl-PL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i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Województwo</a:t>
                      </a:r>
                      <a:endParaRPr lang="pl-PL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67</a:t>
                      </a:r>
                      <a:endParaRPr lang="pl-PL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i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Kraj</a:t>
                      </a:r>
                      <a:endParaRPr lang="pl-PL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66</a:t>
                      </a:r>
                      <a:endParaRPr lang="pl-PL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179512" y="1339235"/>
            <a:ext cx="871296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kumimoji="0" lang="pl-PL" b="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W </a:t>
            </a:r>
            <a:r>
              <a:rPr kumimoji="0" lang="pl-PL" b="0" i="0" u="none" strike="noStrike" cap="none" normalizeH="0" baseline="0" dirty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dniach </a:t>
            </a:r>
            <a:r>
              <a:rPr kumimoji="0" lang="pl-PL" b="1" i="0" u="none" strike="noStrike" cap="none" normalizeH="0" baseline="0" dirty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23- 25 maja 2023 r. </a:t>
            </a:r>
            <a:r>
              <a:rPr kumimoji="0" lang="pl-PL" b="0" i="0" u="none" strike="noStrike" cap="none" normalizeH="0" baseline="0" dirty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odbyły się egzaminy ósmoklasistów. Uczennica </a:t>
            </a:r>
            <a:r>
              <a:rPr kumimoji="0" lang="pl-PL" b="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Wiktoria M. </a:t>
            </a:r>
            <a:r>
              <a:rPr kumimoji="0" lang="pl-PL" b="0" i="0" u="none" strike="noStrike" cap="none" normalizeH="0" baseline="0" dirty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uzyskała wynik z egzaminu z matematyki 100 % punktów, a z języka angielskiego 98% punktów. Były to najwyższe wyniki z egzaminu ósmoklasisty w naszej szkole.</a:t>
            </a:r>
            <a:endParaRPr kumimoji="0" lang="pl-PL" sz="2400" b="0" i="0" u="none" strike="noStrike" cap="none" normalizeH="0" baseline="0" dirty="0">
              <a:ln>
                <a:noFill/>
              </a:ln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>
            <a:noAutofit/>
          </a:bodyPr>
          <a:lstStyle/>
          <a:p>
            <a:r>
              <a:rPr lang="pl-PL" sz="3200" dirty="0"/>
              <a:t>7.  Dotacja celowa na podręczniki, materiały edukacyjne i ćwiczenia.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516567370"/>
              </p:ext>
            </p:extLst>
          </p:nvPr>
        </p:nvGraphicFramePr>
        <p:xfrm>
          <a:off x="683568" y="3879118"/>
          <a:ext cx="7499175" cy="14135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992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997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51152">
                <a:tc gridSpan="3">
                  <a:txBody>
                    <a:bodyPr/>
                    <a:lstStyle/>
                    <a:p>
                      <a:pPr algn="ctr"/>
                      <a:r>
                        <a:rPr lang="pl-PL" sz="1800" b="1" kern="12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Dotacja celowa na podręczniki, materiały edukacyjne i ćwiczenia</a:t>
                      </a:r>
                      <a:endParaRPr lang="pl-PL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4814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7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/>
                          <a:ea typeface="Calibri"/>
                          <a:cs typeface="Times New Roman"/>
                        </a:rPr>
                        <a:t>Zespół Szkół </a:t>
                      </a:r>
                      <a:br>
                        <a:rPr lang="pl-PL" sz="1600" dirty="0">
                          <a:latin typeface="Times New Roman"/>
                          <a:ea typeface="Calibri"/>
                          <a:cs typeface="Times New Roman"/>
                        </a:rPr>
                      </a:br>
                      <a:r>
                        <a:rPr lang="pl-PL" sz="1600" dirty="0">
                          <a:latin typeface="Times New Roman"/>
                          <a:ea typeface="Calibri"/>
                          <a:cs typeface="Times New Roman"/>
                        </a:rPr>
                        <a:t>w Dzwoli</a:t>
                      </a:r>
                      <a:endParaRPr lang="pl-PL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/>
                          <a:ea typeface="Calibri"/>
                          <a:cs typeface="Times New Roman"/>
                        </a:rPr>
                        <a:t>Kwota dotacji</a:t>
                      </a:r>
                      <a:endParaRPr lang="pl-PL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/>
                          <a:ea typeface="Calibri"/>
                          <a:cs typeface="Times New Roman"/>
                        </a:rPr>
                        <a:t>Liczba uczniów, </a:t>
                      </a:r>
                      <a:br>
                        <a:rPr lang="pl-PL" sz="1600" dirty="0">
                          <a:latin typeface="Times New Roman"/>
                          <a:ea typeface="Calibri"/>
                          <a:cs typeface="Times New Roman"/>
                        </a:rPr>
                      </a:br>
                      <a:r>
                        <a:rPr lang="pl-PL" sz="1600" dirty="0">
                          <a:latin typeface="Times New Roman"/>
                          <a:ea typeface="Calibri"/>
                          <a:cs typeface="Times New Roman"/>
                        </a:rPr>
                        <a:t>która otrzymała pomoce </a:t>
                      </a:r>
                      <a:endParaRPr lang="pl-PL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4762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5325" algn="l"/>
                          <a:tab pos="989965" algn="ctr"/>
                        </a:tabLst>
                      </a:pPr>
                      <a:r>
                        <a:rPr lang="pl-PL" sz="1600" b="1" dirty="0">
                          <a:latin typeface="Times New Roman"/>
                          <a:ea typeface="Calibri"/>
                          <a:cs typeface="Times New Roman"/>
                        </a:rPr>
                        <a:t>7403,22</a:t>
                      </a:r>
                      <a:endParaRPr lang="pl-PL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Times New Roman"/>
                          <a:ea typeface="Calibri"/>
                          <a:cs typeface="Times New Roman"/>
                        </a:rPr>
                        <a:t>95</a:t>
                      </a:r>
                      <a:endParaRPr lang="pl-PL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F09E9D05-B5ED-9700-BEB9-F29407727A4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36096" y="1978588"/>
            <a:ext cx="2746647" cy="1450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799" y="953108"/>
            <a:ext cx="7772400" cy="864096"/>
          </a:xfrm>
        </p:spPr>
        <p:txBody>
          <a:bodyPr>
            <a:normAutofit fontScale="90000"/>
          </a:bodyPr>
          <a:lstStyle/>
          <a:p>
            <a:r>
              <a:rPr lang="pl-PL" sz="3200" dirty="0"/>
              <a:t> 8. Dowóz uczniów do Zespołu Szkół w Dzwoli.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868144" y="4761059"/>
            <a:ext cx="648072" cy="193576"/>
          </a:xfrm>
        </p:spPr>
        <p:txBody>
          <a:bodyPr>
            <a:normAutofit fontScale="25000" lnSpcReduction="20000"/>
          </a:bodyPr>
          <a:lstStyle/>
          <a:p>
            <a:endParaRPr lang="pl-PL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95923791"/>
              </p:ext>
            </p:extLst>
          </p:nvPr>
        </p:nvGraphicFramePr>
        <p:xfrm>
          <a:off x="1043607" y="1700808"/>
          <a:ext cx="7056783" cy="1365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483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5226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66132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Dowóz uczniów</a:t>
                      </a:r>
                      <a:endParaRPr lang="pl-PL" sz="1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4063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7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/>
                          <a:ea typeface="Calibri"/>
                          <a:cs typeface="Times New Roman"/>
                        </a:rPr>
                        <a:t>Zespół Szkół </a:t>
                      </a:r>
                      <a:br>
                        <a:rPr lang="pl-PL" sz="1600" dirty="0">
                          <a:latin typeface="Times New Roman"/>
                          <a:ea typeface="Calibri"/>
                          <a:cs typeface="Times New Roman"/>
                        </a:rPr>
                      </a:br>
                      <a:r>
                        <a:rPr lang="pl-PL" sz="1600" dirty="0">
                          <a:latin typeface="Times New Roman"/>
                          <a:ea typeface="Calibri"/>
                          <a:cs typeface="Times New Roman"/>
                        </a:rPr>
                        <a:t>w Dzwoli</a:t>
                      </a:r>
                      <a:endParaRPr lang="pl-PL" sz="1600" dirty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/>
                          <a:ea typeface="Calibri"/>
                          <a:cs typeface="Times New Roman"/>
                        </a:rPr>
                        <a:t>Liczba uczniów,  korzystająca</a:t>
                      </a:r>
                      <a:br>
                        <a:rPr lang="pl-PL" sz="1600" dirty="0">
                          <a:latin typeface="Times New Roman"/>
                          <a:ea typeface="Calibri"/>
                          <a:cs typeface="Times New Roman"/>
                        </a:rPr>
                      </a:br>
                      <a:r>
                        <a:rPr lang="pl-PL" sz="1600" dirty="0">
                          <a:latin typeface="Times New Roman"/>
                          <a:ea typeface="Calibri"/>
                          <a:cs typeface="Times New Roman"/>
                        </a:rPr>
                        <a:t> z dowozów</a:t>
                      </a:r>
                      <a:endParaRPr lang="pl-PL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/>
                          <a:ea typeface="Calibri"/>
                          <a:cs typeface="Times New Roman"/>
                        </a:rPr>
                        <a:t>Wydatki za dowóz uczniów do szkół</a:t>
                      </a:r>
                      <a:endParaRPr lang="pl-PL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595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pl-PL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Times New Roman"/>
                          <a:ea typeface="Calibri"/>
                          <a:cs typeface="Times New Roman"/>
                        </a:rPr>
                        <a:t>12 783 zł</a:t>
                      </a:r>
                      <a:endParaRPr lang="pl-PL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0A8435AC-E8ED-14DB-AE77-5CAB36B1DC5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3513742"/>
            <a:ext cx="3749882" cy="26882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11560" y="188641"/>
            <a:ext cx="7772400" cy="757540"/>
          </a:xfrm>
        </p:spPr>
        <p:txBody>
          <a:bodyPr>
            <a:noAutofit/>
          </a:bodyPr>
          <a:lstStyle/>
          <a:p>
            <a:r>
              <a:rPr lang="pl-PL" sz="3200" dirty="0"/>
              <a:t>9. Udział uczniów w konkursach, </a:t>
            </a:r>
            <a:r>
              <a:rPr lang="pl-PL" sz="3200" dirty="0" smtClean="0"/>
              <a:t>olimpiadach</a:t>
            </a:r>
            <a:r>
              <a:rPr lang="pl-PL" sz="3200" dirty="0"/>
              <a:t>, projektach i akcjach.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02068" y="1094656"/>
            <a:ext cx="7480233" cy="3528392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pl-PL" sz="4500" dirty="0">
                <a:solidFill>
                  <a:schemeClr val="tx1"/>
                </a:solidFill>
              </a:rPr>
              <a:t> </a:t>
            </a:r>
            <a:endParaRPr lang="pl-PL" sz="2000" dirty="0">
              <a:solidFill>
                <a:schemeClr val="tx1"/>
              </a:solidFill>
            </a:endParaRPr>
          </a:p>
          <a:p>
            <a:r>
              <a:rPr lang="pl-PL" sz="4500" dirty="0">
                <a:solidFill>
                  <a:schemeClr val="tx1"/>
                </a:solidFill>
              </a:rPr>
              <a:t> </a:t>
            </a:r>
            <a:r>
              <a:rPr lang="pl-PL" sz="7200" b="1" u="sng" dirty="0">
                <a:solidFill>
                  <a:schemeClr val="tx1"/>
                </a:solidFill>
              </a:rPr>
              <a:t>Uczniowie w ubiegłym roku szkolnym wzięli udział w:</a:t>
            </a:r>
            <a:endParaRPr lang="pl-PL" sz="6400" b="1" u="sng" dirty="0">
              <a:solidFill>
                <a:schemeClr val="tx1"/>
              </a:solidFill>
            </a:endParaRPr>
          </a:p>
          <a:p>
            <a:pPr algn="l"/>
            <a:r>
              <a:rPr lang="pl-PL" sz="7200" b="1" dirty="0">
                <a:solidFill>
                  <a:schemeClr val="tx1"/>
                </a:solidFill>
              </a:rPr>
              <a:t>a)  konkursach: </a:t>
            </a:r>
          </a:p>
          <a:p>
            <a:pPr lvl="0" algn="l" fontAlgn="base"/>
            <a:r>
              <a:rPr lang="pl-PL" sz="7200" dirty="0">
                <a:solidFill>
                  <a:schemeClr val="tx1"/>
                </a:solidFill>
              </a:rPr>
              <a:t>-   Międzyszkolnym  Konkursie Matematyczno-Polonistycznym,</a:t>
            </a:r>
            <a:br>
              <a:rPr lang="pl-PL" sz="7200" dirty="0">
                <a:solidFill>
                  <a:schemeClr val="tx1"/>
                </a:solidFill>
              </a:rPr>
            </a:br>
            <a:r>
              <a:rPr lang="pl-PL" sz="7200" dirty="0">
                <a:solidFill>
                  <a:schemeClr val="tx1"/>
                </a:solidFill>
              </a:rPr>
              <a:t>    pt. ,,Wyspa  skarbów”;</a:t>
            </a:r>
            <a:br>
              <a:rPr lang="pl-PL" sz="7200" dirty="0">
                <a:solidFill>
                  <a:schemeClr val="tx1"/>
                </a:solidFill>
              </a:rPr>
            </a:br>
            <a:endParaRPr lang="pl-PL" sz="7200" dirty="0">
              <a:solidFill>
                <a:schemeClr val="tx1"/>
              </a:solidFill>
            </a:endParaRPr>
          </a:p>
          <a:p>
            <a:pPr lvl="0" algn="l"/>
            <a:r>
              <a:rPr lang="pl-PL" sz="7200" dirty="0">
                <a:solidFill>
                  <a:schemeClr val="tx1"/>
                </a:solidFill>
              </a:rPr>
              <a:t>-   Szkolnym teście dotyczącym profilaktyki uzależnień </a:t>
            </a:r>
            <a:br>
              <a:rPr lang="pl-PL" sz="7200" dirty="0">
                <a:solidFill>
                  <a:schemeClr val="tx1"/>
                </a:solidFill>
              </a:rPr>
            </a:br>
            <a:r>
              <a:rPr lang="pl-PL" sz="7200" dirty="0">
                <a:solidFill>
                  <a:schemeClr val="tx1"/>
                </a:solidFill>
              </a:rPr>
              <a:t>   ,,Wolni od uzależnień”,</a:t>
            </a:r>
            <a:br>
              <a:rPr lang="pl-PL" sz="7200" dirty="0">
                <a:solidFill>
                  <a:schemeClr val="tx1"/>
                </a:solidFill>
              </a:rPr>
            </a:br>
            <a:endParaRPr lang="pl-PL" sz="7200" dirty="0">
              <a:solidFill>
                <a:schemeClr val="tx1"/>
              </a:solidFill>
            </a:endParaRPr>
          </a:p>
          <a:p>
            <a:pPr lvl="0" algn="l"/>
            <a:r>
              <a:rPr lang="pl-PL" sz="7200" dirty="0">
                <a:solidFill>
                  <a:schemeClr val="tx1"/>
                </a:solidFill>
              </a:rPr>
              <a:t>- ,,Bezpieczeństwo w Sieci” ,</a:t>
            </a:r>
          </a:p>
          <a:p>
            <a:pPr lvl="0" algn="l"/>
            <a:endParaRPr lang="pl-PL" sz="7200" dirty="0">
              <a:solidFill>
                <a:schemeClr val="tx1"/>
              </a:solidFill>
            </a:endParaRPr>
          </a:p>
          <a:p>
            <a:pPr lvl="0" algn="l"/>
            <a:r>
              <a:rPr lang="pl-PL" sz="7200" dirty="0">
                <a:solidFill>
                  <a:schemeClr val="tx1"/>
                </a:solidFill>
              </a:rPr>
              <a:t>-  ,,Mój wymarzony zawód” – literacko-plastyczny;</a:t>
            </a:r>
          </a:p>
          <a:p>
            <a:pPr lvl="0" algn="l"/>
            <a:endParaRPr lang="pl-PL" sz="7200" dirty="0">
              <a:solidFill>
                <a:schemeClr val="tx1"/>
              </a:solidFill>
            </a:endParaRPr>
          </a:p>
          <a:p>
            <a:pPr lvl="0" algn="l"/>
            <a:r>
              <a:rPr lang="pl-PL" sz="7200" dirty="0">
                <a:solidFill>
                  <a:schemeClr val="tx1"/>
                </a:solidFill>
              </a:rPr>
              <a:t>-   Międzyszkolnym konkursie ekonomiczny</a:t>
            </a:r>
            <a:br>
              <a:rPr lang="pl-PL" sz="7200" dirty="0">
                <a:solidFill>
                  <a:schemeClr val="tx1"/>
                </a:solidFill>
              </a:rPr>
            </a:br>
            <a:r>
              <a:rPr lang="pl-PL" sz="7200" dirty="0">
                <a:solidFill>
                  <a:schemeClr val="tx1"/>
                </a:solidFill>
              </a:rPr>
              <a:t>   „Młody Ekonomista  – Przyszły Finansista”  </a:t>
            </a:r>
            <a:br>
              <a:rPr lang="pl-PL" sz="7200" dirty="0">
                <a:solidFill>
                  <a:schemeClr val="tx1"/>
                </a:solidFill>
              </a:rPr>
            </a:br>
            <a:r>
              <a:rPr lang="pl-PL" sz="7200" dirty="0">
                <a:solidFill>
                  <a:schemeClr val="tx1"/>
                </a:solidFill>
              </a:rPr>
              <a:t>    II miejsce – Wiktoria </a:t>
            </a:r>
            <a:r>
              <a:rPr lang="pl-PL" sz="7200" dirty="0" smtClean="0">
                <a:solidFill>
                  <a:schemeClr val="tx1"/>
                </a:solidFill>
              </a:rPr>
              <a:t>M.</a:t>
            </a:r>
            <a:endParaRPr lang="pl-PL" sz="7200" dirty="0">
              <a:solidFill>
                <a:schemeClr val="tx1"/>
              </a:solidFill>
            </a:endParaRPr>
          </a:p>
          <a:p>
            <a:pPr lvl="0" algn="l"/>
            <a:endParaRPr lang="pl-PL" sz="7200" dirty="0">
              <a:solidFill>
                <a:schemeClr val="tx1"/>
              </a:solidFill>
            </a:endParaRPr>
          </a:p>
          <a:p>
            <a:pPr lvl="0" algn="l"/>
            <a:r>
              <a:rPr lang="pl-PL" sz="7200" dirty="0">
                <a:solidFill>
                  <a:schemeClr val="tx1"/>
                </a:solidFill>
              </a:rPr>
              <a:t>-   Organizacja konkursu dla klas IV-VIII </a:t>
            </a:r>
            <a:br>
              <a:rPr lang="pl-PL" sz="7200" dirty="0">
                <a:solidFill>
                  <a:schemeClr val="tx1"/>
                </a:solidFill>
              </a:rPr>
            </a:br>
            <a:r>
              <a:rPr lang="pl-PL" sz="7200" dirty="0">
                <a:solidFill>
                  <a:schemeClr val="tx1"/>
                </a:solidFill>
              </a:rPr>
              <a:t>   „His Majesty the King” projekt </a:t>
            </a:r>
            <a:br>
              <a:rPr lang="pl-PL" sz="7200" dirty="0">
                <a:solidFill>
                  <a:schemeClr val="tx1"/>
                </a:solidFill>
              </a:rPr>
            </a:br>
            <a:r>
              <a:rPr lang="pl-PL" sz="7200" dirty="0">
                <a:solidFill>
                  <a:schemeClr val="tx1"/>
                </a:solidFill>
              </a:rPr>
              <a:t>   korony królewskiej. </a:t>
            </a:r>
            <a:br>
              <a:rPr lang="pl-PL" sz="7200" dirty="0">
                <a:solidFill>
                  <a:schemeClr val="tx1"/>
                </a:solidFill>
              </a:rPr>
            </a:br>
            <a:r>
              <a:rPr lang="pl-PL" sz="7200" dirty="0">
                <a:solidFill>
                  <a:schemeClr val="tx1"/>
                </a:solidFill>
              </a:rPr>
              <a:t>   Prace uczniów odesłano do Londynu.</a:t>
            </a:r>
          </a:p>
          <a:p>
            <a:r>
              <a:rPr lang="pl-PL" dirty="0"/>
              <a:t>   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68635" y="4541552"/>
            <a:ext cx="3290321" cy="2253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1" y="2231443"/>
            <a:ext cx="3289812" cy="2090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rostokąt 6"/>
          <p:cNvSpPr/>
          <p:nvPr/>
        </p:nvSpPr>
        <p:spPr>
          <a:xfrm>
            <a:off x="5868144" y="1792102"/>
            <a:ext cx="3275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>
                <a:solidFill>
                  <a:srgbClr val="CC0066"/>
                </a:solidFill>
              </a:rPr>
              <a:t>Konkurs ,,Wyspa  skarbów”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39552" y="415959"/>
            <a:ext cx="7772400" cy="5688632"/>
          </a:xfrm>
        </p:spPr>
        <p:txBody>
          <a:bodyPr>
            <a:normAutofit fontScale="90000"/>
          </a:bodyPr>
          <a:lstStyle/>
          <a:p>
            <a:pPr algn="l"/>
            <a:r>
              <a:rPr lang="pl-PL" sz="1800" b="1" dirty="0"/>
              <a:t/>
            </a:r>
            <a:br>
              <a:rPr lang="pl-PL" sz="1800" b="1" dirty="0"/>
            </a:br>
            <a:r>
              <a:rPr lang="pl-PL" sz="2000" b="1" dirty="0"/>
              <a:t>b) akcjach szkolnych:</a:t>
            </a:r>
            <a:r>
              <a:rPr lang="pl-PL" sz="1600" b="1" dirty="0"/>
              <a:t/>
            </a:r>
            <a:br>
              <a:rPr lang="pl-PL" sz="1600" b="1" dirty="0"/>
            </a:br>
            <a:r>
              <a:rPr lang="pl-PL" sz="1800" dirty="0">
                <a:latin typeface="+mn-lt"/>
              </a:rPr>
              <a:t>- </a:t>
            </a:r>
            <a:r>
              <a:rPr lang="pl-PL" sz="2000" dirty="0">
                <a:latin typeface="+mn-lt"/>
              </a:rPr>
              <a:t>Dzień Liczby π; </a:t>
            </a:r>
            <a:br>
              <a:rPr lang="pl-PL" sz="2000" dirty="0">
                <a:latin typeface="+mn-lt"/>
              </a:rPr>
            </a:br>
            <a:r>
              <a:rPr lang="pl-PL" sz="2000" dirty="0">
                <a:latin typeface="+mn-lt"/>
              </a:rPr>
              <a:t/>
            </a:r>
            <a:br>
              <a:rPr lang="pl-PL" sz="2000" dirty="0">
                <a:latin typeface="+mn-lt"/>
              </a:rPr>
            </a:br>
            <a:r>
              <a:rPr lang="pl-PL" sz="2000" dirty="0">
                <a:latin typeface="+mn-lt"/>
              </a:rPr>
              <a:t>- udzielanie pierwszej pomocy </a:t>
            </a:r>
            <a:br>
              <a:rPr lang="pl-PL" sz="2000" dirty="0">
                <a:latin typeface="+mn-lt"/>
              </a:rPr>
            </a:br>
            <a:r>
              <a:rPr lang="pl-PL" sz="2000" dirty="0">
                <a:latin typeface="+mn-lt"/>
              </a:rPr>
              <a:t>,,Mały ratownik - Ratuję, bo umiem”;</a:t>
            </a:r>
            <a:br>
              <a:rPr lang="pl-PL" sz="2000" dirty="0">
                <a:latin typeface="+mn-lt"/>
              </a:rPr>
            </a:br>
            <a:r>
              <a:rPr lang="pl-PL" sz="2000" dirty="0">
                <a:latin typeface="+mn-lt"/>
              </a:rPr>
              <a:t/>
            </a:r>
            <a:br>
              <a:rPr lang="pl-PL" sz="2000" dirty="0">
                <a:latin typeface="+mn-lt"/>
              </a:rPr>
            </a:br>
            <a:r>
              <a:rPr lang="pl-PL" sz="2000" dirty="0">
                <a:latin typeface="+mn-lt"/>
              </a:rPr>
              <a:t>- Bal karnawałowy dla Kl. I-III z udziałem „Koła Gospodyń Wiejskich” z Dzwoli;</a:t>
            </a:r>
            <a:br>
              <a:rPr lang="pl-PL" sz="2000" dirty="0">
                <a:latin typeface="+mn-lt"/>
              </a:rPr>
            </a:br>
            <a:r>
              <a:rPr lang="pl-PL" sz="2000" dirty="0">
                <a:latin typeface="+mn-lt"/>
              </a:rPr>
              <a:t/>
            </a:r>
            <a:br>
              <a:rPr lang="pl-PL" sz="2000" dirty="0">
                <a:latin typeface="+mn-lt"/>
              </a:rPr>
            </a:br>
            <a:r>
              <a:rPr lang="pl-PL" sz="2000" dirty="0">
                <a:latin typeface="+mn-lt"/>
              </a:rPr>
              <a:t>- Udział uczniów w Konkursie „Cudze chwalicie, swego nie znacie” pod hasłem</a:t>
            </a:r>
            <a:br>
              <a:rPr lang="pl-PL" sz="2000" dirty="0">
                <a:latin typeface="+mn-lt"/>
              </a:rPr>
            </a:br>
            <a:r>
              <a:rPr lang="pl-PL" sz="2000" dirty="0">
                <a:latin typeface="+mn-lt"/>
              </a:rPr>
              <a:t>  </a:t>
            </a:r>
            <a:r>
              <a:rPr lang="pl-PL" sz="2000" i="1" dirty="0">
                <a:latin typeface="+mn-lt"/>
              </a:rPr>
              <a:t>Wiejsko Czarodziejsko;</a:t>
            </a:r>
            <a:br>
              <a:rPr lang="pl-PL" sz="2000" i="1" dirty="0">
                <a:latin typeface="+mn-lt"/>
              </a:rPr>
            </a:br>
            <a:r>
              <a:rPr lang="pl-PL" sz="2000" dirty="0">
                <a:latin typeface="+mn-lt"/>
              </a:rPr>
              <a:t/>
            </a:r>
            <a:br>
              <a:rPr lang="pl-PL" sz="2000" dirty="0">
                <a:latin typeface="+mn-lt"/>
              </a:rPr>
            </a:br>
            <a:r>
              <a:rPr lang="pl-PL" sz="2000" dirty="0">
                <a:latin typeface="+mn-lt"/>
              </a:rPr>
              <a:t>- „Bezpiecznie na wsi mamy, </a:t>
            </a:r>
            <a:br>
              <a:rPr lang="pl-PL" sz="2000" dirty="0">
                <a:latin typeface="+mn-lt"/>
              </a:rPr>
            </a:br>
            <a:r>
              <a:rPr lang="pl-PL" sz="2000" dirty="0">
                <a:latin typeface="+mn-lt"/>
              </a:rPr>
              <a:t>    niebezpiecznych substancji unikamy”</a:t>
            </a:r>
            <a:br>
              <a:rPr lang="pl-PL" sz="2000" dirty="0">
                <a:latin typeface="+mn-lt"/>
              </a:rPr>
            </a:br>
            <a:r>
              <a:rPr lang="pl-PL" sz="2000" dirty="0">
                <a:latin typeface="+mn-lt"/>
              </a:rPr>
              <a:t>    KRUS  – konkurs plastyczny w kl. I-III </a:t>
            </a:r>
            <a:br>
              <a:rPr lang="pl-PL" sz="2000" dirty="0">
                <a:latin typeface="+mn-lt"/>
              </a:rPr>
            </a:br>
            <a:r>
              <a:rPr lang="pl-PL" sz="2000" dirty="0">
                <a:latin typeface="+mn-lt"/>
              </a:rPr>
              <a:t>    oraz  IV-VII; </a:t>
            </a: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/>
              <a:t/>
            </a:r>
            <a:br>
              <a:rPr lang="pl-PL" sz="1800" dirty="0"/>
            </a:b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- ,,Szkoła do hymnu”;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 rot="16200000" flipV="1">
            <a:off x="1027584" y="6885384"/>
            <a:ext cx="376064" cy="55984"/>
          </a:xfrm>
        </p:spPr>
        <p:txBody>
          <a:bodyPr>
            <a:normAutofit fontScale="25000" lnSpcReduction="20000"/>
          </a:bodyPr>
          <a:lstStyle/>
          <a:p>
            <a:endParaRPr lang="pl-PL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32656"/>
            <a:ext cx="3051398" cy="20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7157D084-AB88-FCBF-2F30-1A06E5BF2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72" t="18727" r="185" b="12129"/>
          <a:stretch/>
        </p:blipFill>
        <p:spPr bwMode="auto">
          <a:xfrm>
            <a:off x="4572000" y="3798283"/>
            <a:ext cx="4123184" cy="247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47D4BAD1-6CAB-758A-0BF9-C3033D033DC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2048" y="5517232"/>
            <a:ext cx="3500736" cy="9164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409946E-000C-325D-B73D-40BB80860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0301" y="3429000"/>
            <a:ext cx="7772400" cy="1050065"/>
          </a:xfrm>
        </p:spPr>
        <p:txBody>
          <a:bodyPr>
            <a:noAutofit/>
          </a:bodyPr>
          <a:lstStyle/>
          <a:p>
            <a:pPr algn="l"/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/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/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pl-PL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- Konkurs plastyczny: </a:t>
            </a:r>
            <a:br>
              <a:rPr kumimoji="0" lang="pl-PL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pl-PL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  „Zdrowy styl życia bez uzależnień”;</a:t>
            </a:r>
            <a:br>
              <a:rPr kumimoji="0" lang="pl-PL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pl-PL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/>
            </a:r>
            <a:br>
              <a:rPr kumimoji="0" lang="pl-PL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pl-PL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- Konkurs ,,Jestem bezpieczny”; organizowanym </a:t>
            </a:r>
            <a:br>
              <a:rPr kumimoji="0" lang="pl-PL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pl-PL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przez Komendę</a:t>
            </a:r>
            <a:r>
              <a:rPr lang="pl-PL" sz="1700" dirty="0">
                <a:latin typeface="Calibri"/>
              </a:rPr>
              <a:t> </a:t>
            </a:r>
            <a:r>
              <a:rPr kumimoji="0" lang="pl-PL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Powiatową Policji  w Janowie Lub.; </a:t>
            </a:r>
            <a:br>
              <a:rPr kumimoji="0" lang="pl-PL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pl-PL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/>
            </a:r>
            <a:br>
              <a:rPr kumimoji="0" lang="pl-PL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pl-PL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-  udział w warsztatach kulinarnych: </a:t>
            </a:r>
            <a:br>
              <a:rPr kumimoji="0" lang="pl-PL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lang="pl-PL" sz="1700" dirty="0">
                <a:latin typeface="Calibri"/>
              </a:rPr>
              <a:t>  </a:t>
            </a:r>
            <a:r>
              <a:rPr kumimoji="0" lang="pl-PL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„Tłusty czwartek”;     </a:t>
            </a:r>
            <a:endParaRPr lang="pl-PL" sz="17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E3A9D8F2-3895-CE28-783F-79F5521C7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259067" y="5661248"/>
            <a:ext cx="1574483" cy="1125550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0FC1B60D-D034-6722-893E-55B73219F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6879" y="360487"/>
            <a:ext cx="3355121" cy="241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328AD27-886C-3E84-9D21-E0AB7B51D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61562"/>
            <a:ext cx="2746830" cy="196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7934F916-C47A-3922-71C3-BD87EE99618A}"/>
              </a:ext>
            </a:extLst>
          </p:cNvPr>
          <p:cNvSpPr txBox="1"/>
          <p:nvPr/>
        </p:nvSpPr>
        <p:spPr>
          <a:xfrm>
            <a:off x="4079140" y="21114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BC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„Zdrowy styl życia bez uzależnień”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338F767D-01A9-1672-D0A1-9F1A24180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5132614"/>
            <a:ext cx="2536562" cy="1651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0A9F98AD-D579-ECB7-6EB1-6E8D9BCE80E4}"/>
              </a:ext>
            </a:extLst>
          </p:cNvPr>
          <p:cNvSpPr txBox="1"/>
          <p:nvPr/>
        </p:nvSpPr>
        <p:spPr>
          <a:xfrm>
            <a:off x="5762027" y="3421360"/>
            <a:ext cx="27468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„Jestem bezpieczny”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xmlns="" id="{07BDC025-E65B-6057-B4CF-7BC0706181F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8104" y="3790692"/>
            <a:ext cx="3254677" cy="183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456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8206680" cy="5184576"/>
          </a:xfrm>
        </p:spPr>
        <p:txBody>
          <a:bodyPr>
            <a:noAutofit/>
          </a:bodyPr>
          <a:lstStyle/>
          <a:p>
            <a:pPr algn="l"/>
            <a:r>
              <a:rPr lang="pl-PL" sz="1600" dirty="0"/>
              <a:t/>
            </a:r>
            <a:br>
              <a:rPr lang="pl-PL" sz="1600" dirty="0"/>
            </a:br>
            <a:r>
              <a:rPr lang="pl-PL" sz="1600" dirty="0"/>
              <a:t/>
            </a:r>
            <a:br>
              <a:rPr lang="pl-PL" sz="1600" dirty="0"/>
            </a:br>
            <a:r>
              <a:rPr lang="pl-PL" sz="1600" dirty="0"/>
              <a:t/>
            </a:r>
            <a:br>
              <a:rPr lang="pl-PL" sz="1600" dirty="0"/>
            </a:br>
            <a:r>
              <a:rPr lang="pl-PL" sz="1600" dirty="0"/>
              <a:t/>
            </a:r>
            <a:br>
              <a:rPr lang="pl-PL" sz="1600" dirty="0"/>
            </a:br>
            <a:r>
              <a:rPr lang="pl-PL" sz="1600" dirty="0"/>
              <a:t/>
            </a:r>
            <a:br>
              <a:rPr lang="pl-PL" sz="1600" dirty="0"/>
            </a:br>
            <a:r>
              <a:rPr lang="pl-PL" sz="1600" dirty="0"/>
              <a:t/>
            </a:r>
            <a:br>
              <a:rPr lang="pl-PL" sz="1600" dirty="0"/>
            </a:br>
            <a:r>
              <a:rPr lang="pl-PL" sz="1600" dirty="0"/>
              <a:t/>
            </a:r>
            <a:br>
              <a:rPr lang="pl-PL" sz="1600" dirty="0"/>
            </a:br>
            <a:r>
              <a:rPr lang="pl-PL" sz="1600" dirty="0"/>
              <a:t/>
            </a:r>
            <a:br>
              <a:rPr lang="pl-PL" sz="1600" dirty="0"/>
            </a:br>
            <a:r>
              <a:rPr lang="pl-PL" sz="1600" dirty="0"/>
              <a:t/>
            </a:r>
            <a:br>
              <a:rPr lang="pl-PL" sz="1600" dirty="0"/>
            </a:br>
            <a:r>
              <a:rPr lang="pl-PL" sz="1600" dirty="0"/>
              <a:t/>
            </a:r>
            <a:br>
              <a:rPr lang="pl-PL" sz="1600" dirty="0"/>
            </a:br>
            <a:r>
              <a:rPr lang="pl-PL" sz="1600" dirty="0"/>
              <a:t/>
            </a:r>
            <a:br>
              <a:rPr lang="pl-PL" sz="1600" dirty="0"/>
            </a:br>
            <a:r>
              <a:rPr lang="pl-PL" sz="1600" dirty="0"/>
              <a:t/>
            </a:r>
            <a:br>
              <a:rPr lang="pl-PL" sz="1600" dirty="0"/>
            </a:br>
            <a:r>
              <a:rPr lang="pl-PL" sz="1600" dirty="0"/>
              <a:t/>
            </a:r>
            <a:br>
              <a:rPr lang="pl-PL" sz="1600" dirty="0"/>
            </a:br>
            <a:r>
              <a:rPr lang="pl-PL" sz="1600" dirty="0"/>
              <a:t/>
            </a:r>
            <a:br>
              <a:rPr lang="pl-PL" sz="1600" dirty="0"/>
            </a:br>
            <a:r>
              <a:rPr lang="pl-PL" sz="1600" dirty="0"/>
              <a:t/>
            </a:r>
            <a:br>
              <a:rPr lang="pl-PL" sz="1600" dirty="0"/>
            </a:br>
            <a:r>
              <a:rPr lang="pl-PL" sz="1600" dirty="0"/>
              <a:t/>
            </a:r>
            <a:br>
              <a:rPr lang="pl-PL" sz="1600" dirty="0"/>
            </a:br>
            <a:r>
              <a:rPr lang="pl-PL" sz="1600" dirty="0"/>
              <a:t/>
            </a:r>
            <a:br>
              <a:rPr lang="pl-PL" sz="1600" dirty="0"/>
            </a:br>
            <a:r>
              <a:rPr lang="pl-PL" sz="1600" dirty="0">
                <a:latin typeface="+mn-lt"/>
              </a:rPr>
              <a:t/>
            </a:r>
            <a:br>
              <a:rPr lang="pl-PL" sz="1600" dirty="0">
                <a:latin typeface="+mn-lt"/>
              </a:rPr>
            </a:br>
            <a:r>
              <a:rPr lang="pl-PL" sz="1700" dirty="0">
                <a:latin typeface="+mn-lt"/>
              </a:rPr>
              <a:t>-  udział w Gminnym konkursie na dekorację świąteczną </a:t>
            </a:r>
            <a:br>
              <a:rPr lang="pl-PL" sz="1700" dirty="0">
                <a:latin typeface="+mn-lt"/>
              </a:rPr>
            </a:br>
            <a:r>
              <a:rPr lang="pl-PL" sz="1700" dirty="0">
                <a:latin typeface="+mn-lt"/>
              </a:rPr>
              <a:t>   „ Zając Wielkanocny”;</a:t>
            </a:r>
            <a:br>
              <a:rPr lang="pl-PL" sz="1700" dirty="0">
                <a:latin typeface="+mn-lt"/>
              </a:rPr>
            </a:br>
            <a:r>
              <a:rPr lang="pl-PL" sz="1700" dirty="0">
                <a:latin typeface="+mn-lt"/>
              </a:rPr>
              <a:t/>
            </a:r>
            <a:br>
              <a:rPr lang="pl-PL" sz="1700" dirty="0">
                <a:latin typeface="+mn-lt"/>
              </a:rPr>
            </a:br>
            <a:r>
              <a:rPr lang="pl-PL" sz="1700" dirty="0">
                <a:latin typeface="+mn-lt"/>
              </a:rPr>
              <a:t>-  udział w 11 Gminnym Przeglądzie Kolęd i Pastorałek;</a:t>
            </a:r>
            <a:br>
              <a:rPr lang="pl-PL" sz="1700" dirty="0">
                <a:latin typeface="+mn-lt"/>
              </a:rPr>
            </a:br>
            <a:r>
              <a:rPr lang="pl-PL" sz="1700" dirty="0">
                <a:latin typeface="+mn-lt"/>
              </a:rPr>
              <a:t/>
            </a:r>
            <a:br>
              <a:rPr lang="pl-PL" sz="1700" dirty="0">
                <a:latin typeface="+mn-lt"/>
              </a:rPr>
            </a:br>
            <a:r>
              <a:rPr lang="pl-PL" sz="1700" dirty="0">
                <a:latin typeface="+mn-lt"/>
              </a:rPr>
              <a:t>-  „Godzina dla Ziemi” – gaszenie światła na godzinę w sali lekcyjnej;</a:t>
            </a:r>
            <a:br>
              <a:rPr lang="pl-PL" sz="1700" dirty="0">
                <a:latin typeface="+mn-lt"/>
              </a:rPr>
            </a:br>
            <a:r>
              <a:rPr lang="pl-PL" sz="1700" dirty="0">
                <a:latin typeface="+mn-lt"/>
              </a:rPr>
              <a:t/>
            </a:r>
            <a:br>
              <a:rPr lang="pl-PL" sz="1700" dirty="0">
                <a:latin typeface="+mn-lt"/>
              </a:rPr>
            </a:br>
            <a:r>
              <a:rPr lang="pl-PL" sz="1700" dirty="0">
                <a:latin typeface="+mn-lt"/>
              </a:rPr>
              <a:t>-  Europejki Dzień Numeru Alarmowego – 112;</a:t>
            </a:r>
            <a:r>
              <a:rPr lang="pl-PL" sz="1600" dirty="0"/>
              <a:t/>
            </a:r>
            <a:br>
              <a:rPr lang="pl-PL" sz="1600" dirty="0"/>
            </a:br>
            <a:endParaRPr lang="pl-PL" sz="16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554682" y="1196752"/>
            <a:ext cx="4536504" cy="848689"/>
          </a:xfrm>
        </p:spPr>
        <p:txBody>
          <a:bodyPr>
            <a:noAutofit/>
          </a:bodyPr>
          <a:lstStyle/>
          <a:p>
            <a:r>
              <a:rPr lang="pl-PL" sz="1800" dirty="0">
                <a:solidFill>
                  <a:srgbClr val="FF0000"/>
                </a:solidFill>
              </a:rPr>
              <a:t>Europejki Dzień Numeru Alarmowego </a:t>
            </a:r>
            <a:br>
              <a:rPr lang="pl-PL" sz="1800" dirty="0">
                <a:solidFill>
                  <a:srgbClr val="FF0000"/>
                </a:solidFill>
              </a:rPr>
            </a:b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112</a:t>
            </a:r>
            <a:endParaRPr lang="pl-PL" sz="4000" b="1" dirty="0">
              <a:solidFill>
                <a:srgbClr val="FF0000"/>
              </a:solidFill>
            </a:endParaRPr>
          </a:p>
          <a:p>
            <a:endParaRPr lang="pl-PL" sz="1800" dirty="0">
              <a:solidFill>
                <a:srgbClr val="FF0000"/>
              </a:solidFill>
            </a:endParaRPr>
          </a:p>
          <a:p>
            <a:r>
              <a:rPr lang="pl-PL" sz="1800" dirty="0"/>
              <a:t/>
            </a:r>
            <a:br>
              <a:rPr lang="pl-PL" sz="1800" dirty="0"/>
            </a:br>
            <a:endParaRPr lang="pl-PL" sz="1800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2214340"/>
            <a:ext cx="3816424" cy="2510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077" y="249923"/>
            <a:ext cx="3881646" cy="263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Prostokąt 11"/>
          <p:cNvSpPr/>
          <p:nvPr/>
        </p:nvSpPr>
        <p:spPr>
          <a:xfrm>
            <a:off x="481291" y="2863603"/>
            <a:ext cx="3888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>
                <a:solidFill>
                  <a:srgbClr val="7030A0"/>
                </a:solidFill>
              </a:rPr>
              <a:t>11. Gminny Przegląd Kolęd i Pastorałek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91681" y="396084"/>
            <a:ext cx="2880320" cy="646331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67582" y="30945"/>
            <a:ext cx="6779096" cy="4525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l-PL" sz="1700" dirty="0"/>
              <a:t>       -  „I ty możesz zostać świętym Mikołajem” – obdarowanie prezentami </a:t>
            </a:r>
            <a:br>
              <a:rPr lang="pl-PL" sz="1700" dirty="0"/>
            </a:br>
            <a:r>
              <a:rPr lang="pl-PL" sz="1700" dirty="0"/>
              <a:t>     Piotra </a:t>
            </a:r>
            <a:r>
              <a:rPr lang="pl-PL" sz="1700" dirty="0" smtClean="0"/>
              <a:t>Ż.;</a:t>
            </a:r>
            <a:endParaRPr lang="pl-PL" sz="1700" dirty="0"/>
          </a:p>
          <a:p>
            <a:pPr>
              <a:buNone/>
            </a:pPr>
            <a:r>
              <a:rPr lang="pl-PL" sz="1700" dirty="0"/>
              <a:t/>
            </a:r>
            <a:br>
              <a:rPr lang="pl-PL" sz="1700" dirty="0"/>
            </a:br>
            <a:r>
              <a:rPr lang="pl-PL" sz="1700" dirty="0"/>
              <a:t>- „Międzynarodowy Dzień Postaci z Bajek” – czytanie bajek i bal       </a:t>
            </a:r>
            <a:br>
              <a:rPr lang="pl-PL" sz="1700" dirty="0"/>
            </a:br>
            <a:r>
              <a:rPr lang="pl-PL" sz="1700" dirty="0"/>
              <a:t>     przebierańców;</a:t>
            </a:r>
          </a:p>
          <a:p>
            <a:pPr>
              <a:buNone/>
            </a:pPr>
            <a:r>
              <a:rPr lang="pl-PL" sz="1700" dirty="0"/>
              <a:t/>
            </a:r>
            <a:br>
              <a:rPr lang="pl-PL" sz="1700" dirty="0"/>
            </a:br>
            <a:r>
              <a:rPr lang="pl-PL" sz="1700" dirty="0"/>
              <a:t>-  Bożonarodzeniowa akcja charytatywna „Wielkie serca w małej Dzwoli” – przygotowywanie prezentów i pierniczki z cynamonem na spotkanie z osobami samotnymi;</a:t>
            </a:r>
          </a:p>
          <a:p>
            <a:pPr>
              <a:buNone/>
            </a:pPr>
            <a:r>
              <a:rPr lang="pl-PL" sz="1700" dirty="0"/>
              <a:t/>
            </a:r>
            <a:br>
              <a:rPr lang="pl-PL" sz="1700" dirty="0"/>
            </a:br>
            <a:r>
              <a:rPr lang="pl-PL" sz="1700" dirty="0"/>
              <a:t>-  „Dziś dla Ciebie mamo” – organizacja klasowego Dnia Mamy połączona z przyjęciem;</a:t>
            </a:r>
          </a:p>
          <a:p>
            <a:pPr>
              <a:buNone/>
            </a:pPr>
            <a:r>
              <a:rPr lang="pl-PL" sz="1700" dirty="0"/>
              <a:t/>
            </a:r>
            <a:br>
              <a:rPr lang="pl-PL" sz="1700" dirty="0"/>
            </a:br>
            <a:r>
              <a:rPr lang="pl-PL" sz="1700" dirty="0"/>
              <a:t>-  Mikołajkowe wypieki pierników – warsztaty KGW w Kocudzy II;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92DA541A-0DD5-E3B1-3D5D-285350976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0259" y="4062934"/>
            <a:ext cx="3507704" cy="228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410259" y="4062934"/>
            <a:ext cx="36222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>
                <a:solidFill>
                  <a:schemeClr val="bg1">
                    <a:lumMod val="95000"/>
                  </a:schemeClr>
                </a:solidFill>
              </a:rPr>
              <a:t>„Międzynarodowy Dzień Postaci z Bajek” </a:t>
            </a: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xmlns="" id="{803064C2-B4E7-FC9F-9E9D-2EEE34FD6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15438" y="260648"/>
            <a:ext cx="1826197" cy="243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ostokąt 7"/>
          <p:cNvSpPr/>
          <p:nvPr/>
        </p:nvSpPr>
        <p:spPr>
          <a:xfrm>
            <a:off x="6732240" y="2782669"/>
            <a:ext cx="21638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solidFill>
                  <a:srgbClr val="FF0000"/>
                </a:solidFill>
              </a:rPr>
              <a:t>„I Ty możesz zostać </a:t>
            </a:r>
            <a:br>
              <a:rPr lang="pl-PL" dirty="0">
                <a:solidFill>
                  <a:srgbClr val="FF0000"/>
                </a:solidFill>
              </a:rPr>
            </a:br>
            <a:r>
              <a:rPr lang="pl-PL" dirty="0">
                <a:solidFill>
                  <a:srgbClr val="FF0000"/>
                </a:solidFill>
              </a:rPr>
              <a:t>świętym Mikołajem” 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xmlns="" id="{906D8AA7-D27E-9355-9568-5724DB7FB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5456" y="4232211"/>
            <a:ext cx="3028715" cy="191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0026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42309" y="305285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1800" b="1" dirty="0"/>
              <a:t>c) inne wydarzenia kulturalne :</a:t>
            </a:r>
          </a:p>
          <a:p>
            <a:pPr lvl="0">
              <a:buNone/>
            </a:pPr>
            <a:r>
              <a:rPr lang="pl-PL" sz="1700" dirty="0"/>
              <a:t>     - udział w warsztatach naukowych w Wydz. Sztuk Pięknych;</a:t>
            </a:r>
          </a:p>
          <a:p>
            <a:pPr lvl="0">
              <a:buNone/>
            </a:pPr>
            <a:endParaRPr lang="pl-PL" sz="1700" dirty="0"/>
          </a:p>
          <a:p>
            <a:pPr lvl="0">
              <a:buNone/>
            </a:pPr>
            <a:r>
              <a:rPr lang="pl-PL" sz="1700" dirty="0"/>
              <a:t>     - wystawienie przedstawienia jasełkowego przed publicznością lokalną w kościele parafialnym w Dzwoli;</a:t>
            </a:r>
          </a:p>
          <a:p>
            <a:pPr lvl="0">
              <a:buNone/>
            </a:pPr>
            <a:endParaRPr lang="pl-PL" sz="1700" dirty="0"/>
          </a:p>
          <a:p>
            <a:pPr lvl="0">
              <a:buNone/>
            </a:pPr>
            <a:r>
              <a:rPr lang="pl-PL" sz="1700" dirty="0"/>
              <a:t>     - udział przedszkolaków w warsztatach promujących Teatrzyk </a:t>
            </a:r>
            <a:r>
              <a:rPr lang="pl-PL" sz="1700" dirty="0" err="1"/>
              <a:t>kamishibai</a:t>
            </a:r>
            <a:r>
              <a:rPr lang="pl-PL" sz="1700" dirty="0"/>
              <a:t>, prowadzonych przez  panią Agatę Grzywnę </a:t>
            </a:r>
            <a:r>
              <a:rPr lang="pl-PL" sz="1700" dirty="0" smtClean="0"/>
              <a:t>z </a:t>
            </a:r>
            <a:r>
              <a:rPr lang="pl-PL" sz="1700" dirty="0"/>
              <a:t>Gminnej Biblioteki Publicznej w Dzwoli;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97D17C6A-43C7-8C41-E072-DE2419E5F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9839" y="2990683"/>
            <a:ext cx="3208218" cy="230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611560" y="5301208"/>
            <a:ext cx="27680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>
                <a:solidFill>
                  <a:srgbClr val="00B0F0"/>
                </a:solidFill>
              </a:rPr>
              <a:t>Teatrzyk </a:t>
            </a:r>
            <a:r>
              <a:rPr lang="pl-PL" dirty="0" err="1">
                <a:solidFill>
                  <a:srgbClr val="00B0F0"/>
                </a:solidFill>
              </a:rPr>
              <a:t>kamishibai</a:t>
            </a:r>
            <a:r>
              <a:rPr lang="pl-PL" dirty="0">
                <a:solidFill>
                  <a:srgbClr val="00B0F0"/>
                </a:solidFill>
              </a:rPr>
              <a:t> </a:t>
            </a:r>
          </a:p>
        </p:txBody>
      </p:sp>
      <p:pic>
        <p:nvPicPr>
          <p:cNvPr id="31745" name="Picture 1" descr="https://dzwola.parafialnastrona.pl/api/events/11816/image/91713?fileExtension=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8924" y="3284984"/>
            <a:ext cx="4108176" cy="2896471"/>
          </a:xfrm>
          <a:prstGeom prst="rect">
            <a:avLst/>
          </a:prstGeom>
          <a:noFill/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C5403FC8-2371-DD59-FA9A-306FFDA5E687}"/>
              </a:ext>
            </a:extLst>
          </p:cNvPr>
          <p:cNvSpPr txBox="1"/>
          <p:nvPr/>
        </p:nvSpPr>
        <p:spPr>
          <a:xfrm>
            <a:off x="4748158" y="2790628"/>
            <a:ext cx="32082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Jasełka „Cud Świętej Nocy”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620688"/>
            <a:ext cx="8748464" cy="1143000"/>
          </a:xfrm>
        </p:spPr>
        <p:txBody>
          <a:bodyPr>
            <a:normAutofit fontScale="90000"/>
          </a:bodyPr>
          <a:lstStyle/>
          <a:p>
            <a:r>
              <a:rPr lang="pl-PL" sz="4000" b="1" i="1" dirty="0"/>
              <a:t>SPIS TREŚCI </a:t>
            </a:r>
            <a:br>
              <a:rPr lang="pl-PL" sz="4000" b="1" i="1" dirty="0"/>
            </a:br>
            <a:r>
              <a:rPr lang="pl-PL" sz="4000" b="1" i="1" dirty="0"/>
              <a:t>DO  PONIŻSZEGO  SPRAWOZDANIA</a:t>
            </a:r>
            <a:r>
              <a:rPr lang="pl-PL" b="1" i="1" dirty="0"/>
              <a:t>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pl-PL" sz="11200" dirty="0"/>
              <a:t>1. Liczba zatrudnionych nauczycieli w rozbiciu na etaty – wg stopni awansu </a:t>
            </a:r>
            <a:r>
              <a:rPr lang="pl-PL" sz="11200"/>
              <a:t>zawodowego oraz  pracowników </a:t>
            </a:r>
            <a:r>
              <a:rPr lang="pl-PL" sz="11200" dirty="0"/>
              <a:t>niepedagogicznych.</a:t>
            </a:r>
          </a:p>
          <a:p>
            <a:pPr>
              <a:buNone/>
            </a:pPr>
            <a:endParaRPr lang="pl-PL" sz="11200" dirty="0"/>
          </a:p>
          <a:p>
            <a:pPr>
              <a:buNone/>
            </a:pPr>
            <a:r>
              <a:rPr lang="pl-PL" sz="11200" dirty="0"/>
              <a:t>2. Liczba uczniów w szkole podstawowej w roku szkolnym 2022/2023 oraz za 2 lata szkolne wstecz.</a:t>
            </a:r>
          </a:p>
          <a:p>
            <a:pPr>
              <a:buNone/>
            </a:pPr>
            <a:endParaRPr lang="pl-PL" sz="11200" dirty="0"/>
          </a:p>
          <a:p>
            <a:pPr>
              <a:buNone/>
            </a:pPr>
            <a:r>
              <a:rPr lang="pl-PL" sz="11200" dirty="0"/>
              <a:t>3. Liczba dzieci w przedszkolu w roku szkolnym 2022/2023 i 2 lata szkolne wstecz.</a:t>
            </a:r>
          </a:p>
          <a:p>
            <a:pPr>
              <a:buNone/>
            </a:pPr>
            <a:endParaRPr lang="pl-PL" sz="11200" dirty="0"/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11560" y="1"/>
            <a:ext cx="7772400" cy="836711"/>
          </a:xfrm>
        </p:spPr>
        <p:txBody>
          <a:bodyPr>
            <a:normAutofit/>
          </a:bodyPr>
          <a:lstStyle/>
          <a:p>
            <a:r>
              <a:rPr lang="pl-PL" sz="3200" dirty="0"/>
              <a:t>10. Osiągnięcia uczniów ZS Dzwola.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51520" y="908720"/>
            <a:ext cx="8280920" cy="5544616"/>
          </a:xfrm>
        </p:spPr>
        <p:txBody>
          <a:bodyPr/>
          <a:lstStyle/>
          <a:p>
            <a:pPr marL="342900" indent="-342900" algn="l">
              <a:buAutoNum type="alphaLcParenR"/>
            </a:pPr>
            <a:r>
              <a:rPr lang="pl-PL" sz="1800" b="1" dirty="0">
                <a:solidFill>
                  <a:schemeClr val="tx1"/>
                </a:solidFill>
              </a:rPr>
              <a:t>edukacyjne</a:t>
            </a:r>
            <a:br>
              <a:rPr lang="pl-PL" sz="1800" b="1" dirty="0">
                <a:solidFill>
                  <a:schemeClr val="tx1"/>
                </a:solidFill>
              </a:rPr>
            </a:br>
            <a:r>
              <a:rPr lang="pl-PL" sz="1600" dirty="0">
                <a:solidFill>
                  <a:schemeClr val="tx1"/>
                </a:solidFill>
              </a:rPr>
              <a:t>- wzrost wyników egzaminu ósmoklasisty z matematyki i jęz. angielskiego;</a:t>
            </a:r>
          </a:p>
          <a:p>
            <a:pPr marL="342900" indent="-342900" algn="l">
              <a:buAutoNum type="alphaLcParenR"/>
            </a:pPr>
            <a:endParaRPr lang="pl-PL" sz="1600" dirty="0">
              <a:solidFill>
                <a:schemeClr val="tx1"/>
              </a:solidFill>
            </a:endParaRPr>
          </a:p>
          <a:p>
            <a:pPr algn="l"/>
            <a:r>
              <a:rPr lang="pl-PL" sz="1600" dirty="0">
                <a:solidFill>
                  <a:schemeClr val="tx1"/>
                </a:solidFill>
              </a:rPr>
              <a:t>- laureaci Ogólnopolskiego Konkursu „Orzeł Matematyczny” </a:t>
            </a:r>
            <a:br>
              <a:rPr lang="pl-PL" sz="1600" dirty="0">
                <a:solidFill>
                  <a:schemeClr val="tx1"/>
                </a:solidFill>
              </a:rPr>
            </a:br>
            <a:r>
              <a:rPr lang="pl-PL" sz="1600" dirty="0">
                <a:solidFill>
                  <a:schemeClr val="tx1"/>
                </a:solidFill>
              </a:rPr>
              <a:t>   – Antoni </a:t>
            </a:r>
            <a:r>
              <a:rPr lang="pl-PL" sz="1600" dirty="0" smtClean="0">
                <a:solidFill>
                  <a:schemeClr val="tx1"/>
                </a:solidFill>
              </a:rPr>
              <a:t>G. </a:t>
            </a:r>
            <a:r>
              <a:rPr lang="pl-PL" sz="1600" dirty="0">
                <a:solidFill>
                  <a:schemeClr val="tx1"/>
                </a:solidFill>
              </a:rPr>
              <a:t>- kl. IV, Mateusz </a:t>
            </a:r>
            <a:r>
              <a:rPr lang="pl-PL" sz="1600" dirty="0" smtClean="0">
                <a:solidFill>
                  <a:schemeClr val="tx1"/>
                </a:solidFill>
              </a:rPr>
              <a:t>P. </a:t>
            </a:r>
            <a:r>
              <a:rPr lang="pl-PL" sz="1600" dirty="0">
                <a:solidFill>
                  <a:schemeClr val="tx1"/>
                </a:solidFill>
              </a:rPr>
              <a:t>- kl.VI . </a:t>
            </a:r>
          </a:p>
          <a:p>
            <a:pPr algn="l"/>
            <a:endParaRPr lang="pl-PL" sz="1600" dirty="0">
              <a:solidFill>
                <a:schemeClr val="tx1"/>
              </a:solidFill>
            </a:endParaRPr>
          </a:p>
          <a:p>
            <a:pPr algn="l"/>
            <a:r>
              <a:rPr lang="pl-PL" sz="1600" dirty="0">
                <a:solidFill>
                  <a:schemeClr val="tx1"/>
                </a:solidFill>
              </a:rPr>
              <a:t>- I miejsce w konkursie plastycznym - </a:t>
            </a:r>
            <a:r>
              <a:rPr lang="pl-PL" sz="1600" dirty="0" err="1">
                <a:solidFill>
                  <a:schemeClr val="tx1"/>
                </a:solidFill>
              </a:rPr>
              <a:t>lapbook</a:t>
            </a:r>
            <a:r>
              <a:rPr lang="pl-PL" sz="1600" dirty="0">
                <a:solidFill>
                  <a:schemeClr val="tx1"/>
                </a:solidFill>
              </a:rPr>
              <a:t> w Kocudzy </a:t>
            </a:r>
            <a:br>
              <a:rPr lang="pl-PL" sz="1600" dirty="0">
                <a:solidFill>
                  <a:schemeClr val="tx1"/>
                </a:solidFill>
              </a:rPr>
            </a:br>
            <a:r>
              <a:rPr lang="pl-PL" sz="1600" dirty="0">
                <a:solidFill>
                  <a:schemeClr val="tx1"/>
                </a:solidFill>
              </a:rPr>
              <a:t>   „ W górach bliżej Boga” – Julia </a:t>
            </a:r>
            <a:r>
              <a:rPr lang="pl-PL" sz="1600" dirty="0" smtClean="0">
                <a:solidFill>
                  <a:schemeClr val="tx1"/>
                </a:solidFill>
              </a:rPr>
              <a:t>F.,</a:t>
            </a:r>
            <a:endParaRPr lang="pl-PL" sz="1600" dirty="0">
              <a:solidFill>
                <a:schemeClr val="tx1"/>
              </a:solidFill>
            </a:endParaRPr>
          </a:p>
          <a:p>
            <a:pPr algn="l"/>
            <a:endParaRPr lang="pl-PL" sz="1600" dirty="0">
              <a:solidFill>
                <a:schemeClr val="tx1"/>
              </a:solidFill>
            </a:endParaRPr>
          </a:p>
          <a:p>
            <a:pPr algn="l"/>
            <a:r>
              <a:rPr lang="pl-PL" sz="1600" dirty="0">
                <a:solidFill>
                  <a:schemeClr val="tx1"/>
                </a:solidFill>
              </a:rPr>
              <a:t>- II miejsce w konkursie plastycznym - </a:t>
            </a:r>
            <a:r>
              <a:rPr lang="pl-PL" sz="1600" dirty="0" err="1">
                <a:solidFill>
                  <a:schemeClr val="tx1"/>
                </a:solidFill>
              </a:rPr>
              <a:t>lapbook</a:t>
            </a:r>
            <a:r>
              <a:rPr lang="pl-PL" sz="1600" dirty="0">
                <a:solidFill>
                  <a:schemeClr val="tx1"/>
                </a:solidFill>
              </a:rPr>
              <a:t> w Kocudzy </a:t>
            </a:r>
            <a:br>
              <a:rPr lang="pl-PL" sz="1600" dirty="0">
                <a:solidFill>
                  <a:schemeClr val="tx1"/>
                </a:solidFill>
              </a:rPr>
            </a:br>
            <a:r>
              <a:rPr lang="pl-PL" sz="1600" dirty="0">
                <a:solidFill>
                  <a:schemeClr val="tx1"/>
                </a:solidFill>
              </a:rPr>
              <a:t>   „ W górach bliżej Boga” - Kamil </a:t>
            </a:r>
            <a:r>
              <a:rPr lang="pl-PL" sz="1600" dirty="0" smtClean="0">
                <a:solidFill>
                  <a:schemeClr val="tx1"/>
                </a:solidFill>
              </a:rPr>
              <a:t>F.,</a:t>
            </a:r>
            <a:endParaRPr lang="pl-PL" sz="1600" dirty="0">
              <a:solidFill>
                <a:schemeClr val="tx1"/>
              </a:solidFill>
            </a:endParaRPr>
          </a:p>
          <a:p>
            <a:pPr algn="l"/>
            <a:endParaRPr lang="pl-PL" sz="1600" dirty="0">
              <a:solidFill>
                <a:schemeClr val="tx1"/>
              </a:solidFill>
            </a:endParaRPr>
          </a:p>
          <a:p>
            <a:pPr algn="l"/>
            <a:r>
              <a:rPr lang="pl-PL" sz="1600" dirty="0">
                <a:solidFill>
                  <a:schemeClr val="tx1"/>
                </a:solidFill>
              </a:rPr>
              <a:t>- III miejsce w konkursie plastycznym w Kocudzy </a:t>
            </a:r>
            <a:br>
              <a:rPr lang="pl-PL" sz="1600" dirty="0">
                <a:solidFill>
                  <a:schemeClr val="tx1"/>
                </a:solidFill>
              </a:rPr>
            </a:br>
            <a:r>
              <a:rPr lang="pl-PL" sz="1600" dirty="0">
                <a:solidFill>
                  <a:schemeClr val="tx1"/>
                </a:solidFill>
              </a:rPr>
              <a:t>   „ W górach bliżej Boga” – Kornelia </a:t>
            </a:r>
            <a:r>
              <a:rPr lang="pl-PL" sz="1600" dirty="0" smtClean="0">
                <a:solidFill>
                  <a:schemeClr val="tx1"/>
                </a:solidFill>
              </a:rPr>
              <a:t>Z.</a:t>
            </a:r>
            <a:r>
              <a:rPr lang="pl-PL" sz="1600" dirty="0" smtClean="0"/>
              <a:t>,</a:t>
            </a:r>
            <a:r>
              <a:rPr lang="pl-PL" sz="1600" dirty="0"/>
              <a:t/>
            </a:r>
            <a:br>
              <a:rPr lang="pl-PL" sz="1600" dirty="0"/>
            </a:br>
            <a:endParaRPr lang="pl-PL" sz="16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19E12434-49EB-0D60-6686-17C544936BD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3766439"/>
            <a:ext cx="3168352" cy="194829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5716F394-6E9B-777C-78C6-3F208C7B071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28" y="1673629"/>
            <a:ext cx="3168352" cy="2007399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179512" y="5439437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/>
              <a:t>-  3 uczniów zakwalifikowało się do etapu rejonowego </a:t>
            </a:r>
            <a:br>
              <a:rPr lang="pl-PL" sz="1600" dirty="0"/>
            </a:br>
            <a:r>
              <a:rPr lang="pl-PL" sz="1600" dirty="0"/>
              <a:t>   w konkursie przedmiotowym z języka angielskiego organizowanym przez  Lubelskiego Kuratora</a:t>
            </a:r>
            <a:br>
              <a:rPr lang="pl-PL" sz="1600" dirty="0"/>
            </a:br>
            <a:r>
              <a:rPr lang="pl-PL" sz="1600" dirty="0"/>
              <a:t>   Oświaty w Lublinie – Wiktoria </a:t>
            </a:r>
            <a:r>
              <a:rPr lang="pl-PL" sz="1600" dirty="0" smtClean="0"/>
              <a:t>M.,  </a:t>
            </a:r>
            <a:r>
              <a:rPr lang="pl-PL" sz="1600" dirty="0"/>
              <a:t>Aleksandra </a:t>
            </a:r>
            <a:r>
              <a:rPr lang="pl-PL" sz="1600" dirty="0" smtClean="0"/>
              <a:t>A., </a:t>
            </a:r>
            <a:r>
              <a:rPr lang="pl-PL" sz="1600" dirty="0"/>
              <a:t>Filip </a:t>
            </a:r>
            <a:r>
              <a:rPr lang="pl-PL" sz="1600" dirty="0" smtClean="0"/>
              <a:t>P..</a:t>
            </a:r>
            <a:endParaRPr lang="pl-PL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39552" y="-72008"/>
            <a:ext cx="7772400" cy="144016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67544" y="0"/>
            <a:ext cx="7920880" cy="6858000"/>
          </a:xfrm>
        </p:spPr>
        <p:txBody>
          <a:bodyPr>
            <a:normAutofit lnSpcReduction="10000"/>
          </a:bodyPr>
          <a:lstStyle/>
          <a:p>
            <a:pPr algn="l"/>
            <a:endParaRPr lang="pl-PL" sz="1600" dirty="0">
              <a:solidFill>
                <a:schemeClr val="tx1"/>
              </a:solidFill>
            </a:endParaRPr>
          </a:p>
          <a:p>
            <a:pPr algn="l"/>
            <a:r>
              <a:rPr lang="pl-PL" sz="1800" b="1" dirty="0">
                <a:solidFill>
                  <a:schemeClr val="tx1"/>
                </a:solidFill>
              </a:rPr>
              <a:t>b) kulturalne</a:t>
            </a:r>
            <a:br>
              <a:rPr lang="pl-PL" sz="1800" b="1" dirty="0">
                <a:solidFill>
                  <a:schemeClr val="tx1"/>
                </a:solidFill>
              </a:rPr>
            </a:br>
            <a:r>
              <a:rPr lang="pl-PL" sz="1600" dirty="0">
                <a:solidFill>
                  <a:schemeClr val="tx1"/>
                </a:solidFill>
              </a:rPr>
              <a:t>- III miejsce w przeglądzie pieśni patriotycznej – Karolina </a:t>
            </a:r>
            <a:r>
              <a:rPr lang="pl-PL" sz="1600" dirty="0" smtClean="0">
                <a:solidFill>
                  <a:schemeClr val="tx1"/>
                </a:solidFill>
              </a:rPr>
              <a:t>K.;</a:t>
            </a:r>
            <a:endParaRPr lang="pl-PL" sz="1600" dirty="0">
              <a:solidFill>
                <a:schemeClr val="tx1"/>
              </a:solidFill>
            </a:endParaRPr>
          </a:p>
          <a:p>
            <a:pPr algn="l"/>
            <a:endParaRPr lang="pl-PL" sz="1800" dirty="0">
              <a:solidFill>
                <a:schemeClr val="tx1"/>
              </a:solidFill>
            </a:endParaRPr>
          </a:p>
          <a:p>
            <a:pPr algn="l"/>
            <a:r>
              <a:rPr lang="pl-PL" sz="1800" dirty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pl-PL" sz="1800" b="1" dirty="0">
                <a:solidFill>
                  <a:schemeClr val="tx1"/>
                </a:solidFill>
              </a:rPr>
              <a:t>c) sportowe</a:t>
            </a:r>
            <a:r>
              <a:rPr lang="pl-PL" sz="1800" dirty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pl-PL" sz="1600" u="sng" dirty="0">
                <a:solidFill>
                  <a:schemeClr val="tx1"/>
                </a:solidFill>
              </a:rPr>
              <a:t>Piłka nożna </a:t>
            </a:r>
          </a:p>
          <a:p>
            <a:pPr algn="l"/>
            <a:r>
              <a:rPr lang="pl-PL" sz="1600" dirty="0">
                <a:solidFill>
                  <a:schemeClr val="tx1"/>
                </a:solidFill>
              </a:rPr>
              <a:t>Kategoria: VII - VIII</a:t>
            </a:r>
          </a:p>
          <a:p>
            <a:pPr algn="l"/>
            <a:r>
              <a:rPr lang="pl-PL" sz="1600" dirty="0">
                <a:solidFill>
                  <a:schemeClr val="tx1"/>
                </a:solidFill>
              </a:rPr>
              <a:t>– II miejsce w eliminacjach gminnych – chłopcy</a:t>
            </a:r>
          </a:p>
          <a:p>
            <a:pPr algn="l"/>
            <a:r>
              <a:rPr lang="pl-PL" sz="1600" dirty="0">
                <a:solidFill>
                  <a:schemeClr val="tx1"/>
                </a:solidFill>
              </a:rPr>
              <a:t>– II miejsce w eliminacjach powiatowych – dziewczęta</a:t>
            </a:r>
          </a:p>
          <a:p>
            <a:pPr algn="l"/>
            <a:r>
              <a:rPr lang="pl-PL" sz="1600" dirty="0">
                <a:solidFill>
                  <a:schemeClr val="tx1"/>
                </a:solidFill>
              </a:rPr>
              <a:t>Kategoria: VI  i młodsi</a:t>
            </a:r>
          </a:p>
          <a:p>
            <a:pPr algn="l"/>
            <a:r>
              <a:rPr lang="pl-PL" sz="1600" dirty="0">
                <a:solidFill>
                  <a:schemeClr val="tx1"/>
                </a:solidFill>
              </a:rPr>
              <a:t>– II miejsce w eliminacjach powiatowych – chłopcy</a:t>
            </a:r>
          </a:p>
          <a:p>
            <a:pPr algn="l"/>
            <a:r>
              <a:rPr lang="pl-PL" sz="1600" dirty="0">
                <a:solidFill>
                  <a:schemeClr val="tx1"/>
                </a:solidFill>
              </a:rPr>
              <a:t>– I miejsce w eliminacjach gminnych – dziewczęta</a:t>
            </a:r>
          </a:p>
          <a:p>
            <a:pPr algn="l"/>
            <a:r>
              <a:rPr lang="pl-PL" sz="1600" u="sng" dirty="0">
                <a:solidFill>
                  <a:schemeClr val="tx1"/>
                </a:solidFill>
              </a:rPr>
              <a:t>Tenis stołowy</a:t>
            </a:r>
          </a:p>
          <a:p>
            <a:pPr algn="l"/>
            <a:r>
              <a:rPr lang="pl-PL" sz="1600" dirty="0">
                <a:solidFill>
                  <a:schemeClr val="tx1"/>
                </a:solidFill>
              </a:rPr>
              <a:t>Kategoria: VII - VIII</a:t>
            </a:r>
          </a:p>
          <a:p>
            <a:pPr algn="l"/>
            <a:r>
              <a:rPr lang="pl-PL" sz="1600" dirty="0">
                <a:solidFill>
                  <a:schemeClr val="tx1"/>
                </a:solidFill>
              </a:rPr>
              <a:t>– II miejsce w eliminacjach powiatowych – chłopcy</a:t>
            </a:r>
          </a:p>
          <a:p>
            <a:pPr algn="l"/>
            <a:r>
              <a:rPr lang="pl-PL" sz="1600" dirty="0">
                <a:solidFill>
                  <a:schemeClr val="tx1"/>
                </a:solidFill>
              </a:rPr>
              <a:t>– III miejsce w eliminacjach powiatowych – dziewczęta</a:t>
            </a:r>
          </a:p>
          <a:p>
            <a:pPr algn="l"/>
            <a:r>
              <a:rPr lang="pl-PL" sz="1600" dirty="0">
                <a:solidFill>
                  <a:schemeClr val="tx1"/>
                </a:solidFill>
              </a:rPr>
              <a:t>Kategoria: VI  i młodsi</a:t>
            </a:r>
          </a:p>
          <a:p>
            <a:pPr algn="l"/>
            <a:r>
              <a:rPr lang="pl-PL" sz="1600" dirty="0">
                <a:solidFill>
                  <a:schemeClr val="tx1"/>
                </a:solidFill>
              </a:rPr>
              <a:t>– V miejsce w eliminacjach powiatowych – chłopcy</a:t>
            </a:r>
          </a:p>
          <a:p>
            <a:pPr algn="l"/>
            <a:r>
              <a:rPr lang="pl-PL" sz="1600" dirty="0">
                <a:solidFill>
                  <a:schemeClr val="tx1"/>
                </a:solidFill>
              </a:rPr>
              <a:t>– IV miejsce w eliminacjach powiatowych – dziewczęta</a:t>
            </a:r>
          </a:p>
          <a:p>
            <a:pPr algn="l"/>
            <a:r>
              <a:rPr lang="pl-PL" sz="1600" u="sng" dirty="0">
                <a:solidFill>
                  <a:schemeClr val="tx1"/>
                </a:solidFill>
              </a:rPr>
              <a:t>Trójbój lekkoatletyczny</a:t>
            </a:r>
          </a:p>
          <a:p>
            <a:pPr algn="l"/>
            <a:r>
              <a:rPr lang="pl-PL" sz="1600" dirty="0">
                <a:solidFill>
                  <a:schemeClr val="tx1"/>
                </a:solidFill>
              </a:rPr>
              <a:t>Kategoria: IV  i młodsi</a:t>
            </a:r>
          </a:p>
          <a:p>
            <a:pPr algn="l"/>
            <a:r>
              <a:rPr lang="pl-PL" sz="1600" dirty="0">
                <a:solidFill>
                  <a:schemeClr val="tx1"/>
                </a:solidFill>
              </a:rPr>
              <a:t>– V miejsce– chłopcy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31EF830F-1E44-43B5-25F9-F442CE4B6A7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14379" y="4509120"/>
            <a:ext cx="3074045" cy="2164820"/>
          </a:xfrm>
          <a:prstGeom prst="rect">
            <a:avLst/>
          </a:prstGeom>
        </p:spPr>
      </p:pic>
      <p:sp>
        <p:nvSpPr>
          <p:cNvPr id="7" name="AutoShape 2">
            <a:extLst>
              <a:ext uri="{FF2B5EF4-FFF2-40B4-BE49-F238E27FC236}">
                <a16:creationId xmlns:a16="http://schemas.microsoft.com/office/drawing/2014/main" xmlns="" id="{94E64747-A90F-AB3D-C807-2C21B85614E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A5CD5F4D-C6A1-F361-8C31-20522AFBCD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985066"/>
            <a:ext cx="3888432" cy="23668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67544" y="260647"/>
            <a:ext cx="7772400" cy="648073"/>
          </a:xfrm>
        </p:spPr>
        <p:txBody>
          <a:bodyPr>
            <a:normAutofit/>
          </a:bodyPr>
          <a:lstStyle/>
          <a:p>
            <a:pPr algn="l"/>
            <a:r>
              <a:rPr lang="pl-PL" sz="1800" b="1" dirty="0"/>
              <a:t>d) realizowane projekty i programy  </a:t>
            </a:r>
            <a:br>
              <a:rPr lang="pl-PL" sz="1800" b="1" dirty="0"/>
            </a:br>
            <a:endParaRPr lang="pl-PL" sz="1800" b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18644" y="1258110"/>
            <a:ext cx="7232848" cy="4475145"/>
          </a:xfrm>
        </p:spPr>
        <p:txBody>
          <a:bodyPr>
            <a:normAutofit fontScale="92500" lnSpcReduction="10000"/>
          </a:bodyPr>
          <a:lstStyle/>
          <a:p>
            <a:pPr algn="l" fontAlgn="base"/>
            <a:r>
              <a:rPr lang="pl-PL" sz="1800" dirty="0">
                <a:solidFill>
                  <a:schemeClr val="tx1"/>
                </a:solidFill>
              </a:rPr>
              <a:t>- Narodowe Czytanie 2022r. </a:t>
            </a:r>
            <a:br>
              <a:rPr lang="pl-PL" sz="1800" dirty="0">
                <a:solidFill>
                  <a:schemeClr val="tx1"/>
                </a:solidFill>
              </a:rPr>
            </a:br>
            <a:r>
              <a:rPr lang="pl-PL" sz="1800" dirty="0">
                <a:solidFill>
                  <a:schemeClr val="tx1"/>
                </a:solidFill>
              </a:rPr>
              <a:t>  „Ballady i romanse”  A. Mickiewicza </a:t>
            </a:r>
            <a:br>
              <a:rPr lang="pl-PL" sz="1800" dirty="0">
                <a:solidFill>
                  <a:schemeClr val="tx1"/>
                </a:solidFill>
              </a:rPr>
            </a:br>
            <a:r>
              <a:rPr lang="pl-PL" sz="1800" dirty="0">
                <a:solidFill>
                  <a:schemeClr val="tx1"/>
                </a:solidFill>
              </a:rPr>
              <a:t>   pod patronatem Prezydenta Andrzeja Dudy;</a:t>
            </a:r>
          </a:p>
          <a:p>
            <a:pPr algn="l" fontAlgn="base"/>
            <a:endParaRPr lang="pl-PL" sz="1800" dirty="0">
              <a:solidFill>
                <a:schemeClr val="tx1"/>
              </a:solidFill>
            </a:endParaRPr>
          </a:p>
          <a:p>
            <a:pPr algn="l" fontAlgn="base"/>
            <a:endParaRPr lang="pl-PL" sz="1800" dirty="0">
              <a:solidFill>
                <a:schemeClr val="tx1"/>
              </a:solidFill>
            </a:endParaRPr>
          </a:p>
          <a:p>
            <a:pPr algn="l" fontAlgn="base"/>
            <a:endParaRPr lang="pl-PL" sz="1800" dirty="0">
              <a:solidFill>
                <a:schemeClr val="tx1"/>
              </a:solidFill>
            </a:endParaRPr>
          </a:p>
          <a:p>
            <a:pPr algn="l" fontAlgn="base"/>
            <a:endParaRPr lang="pl-PL" sz="1800" dirty="0">
              <a:solidFill>
                <a:schemeClr val="tx1"/>
              </a:solidFill>
            </a:endParaRPr>
          </a:p>
          <a:p>
            <a:pPr algn="l" fontAlgn="base"/>
            <a:endParaRPr lang="pl-PL" sz="1800" dirty="0">
              <a:solidFill>
                <a:schemeClr val="tx1"/>
              </a:solidFill>
            </a:endParaRPr>
          </a:p>
          <a:p>
            <a:pPr algn="l" fontAlgn="base"/>
            <a:r>
              <a:rPr lang="pl-PL" sz="1800" dirty="0">
                <a:solidFill>
                  <a:schemeClr val="tx1"/>
                </a:solidFill>
              </a:rPr>
              <a:t> -  udział w projekcie „Podpaski w szkole dla każdej dziewczyny”,</a:t>
            </a:r>
            <a:br>
              <a:rPr lang="pl-PL" sz="1800" dirty="0">
                <a:solidFill>
                  <a:schemeClr val="tx1"/>
                </a:solidFill>
              </a:rPr>
            </a:br>
            <a:r>
              <a:rPr lang="pl-PL" sz="1800" dirty="0">
                <a:solidFill>
                  <a:schemeClr val="tx1"/>
                </a:solidFill>
              </a:rPr>
              <a:t>     Kulczyk </a:t>
            </a:r>
            <a:r>
              <a:rPr lang="pl-PL" sz="1800" dirty="0" err="1">
                <a:solidFill>
                  <a:schemeClr val="tx1"/>
                </a:solidFill>
              </a:rPr>
              <a:t>Fundation</a:t>
            </a:r>
            <a:r>
              <a:rPr lang="pl-PL" sz="1800" dirty="0">
                <a:solidFill>
                  <a:schemeClr val="tx1"/>
                </a:solidFill>
              </a:rPr>
              <a:t> i marki Rossmann,</a:t>
            </a:r>
          </a:p>
          <a:p>
            <a:pPr algn="l" fontAlgn="base"/>
            <a:endParaRPr lang="pl-PL" sz="1800" dirty="0">
              <a:solidFill>
                <a:schemeClr val="tx1"/>
              </a:solidFill>
            </a:endParaRPr>
          </a:p>
          <a:p>
            <a:pPr algn="l" fontAlgn="base"/>
            <a:r>
              <a:rPr lang="pl-PL" sz="1800" dirty="0">
                <a:solidFill>
                  <a:schemeClr val="tx1"/>
                </a:solidFill>
              </a:rPr>
              <a:t>- udział kl. I-III w programie Powszechnej Nauki Pływania „Umiem pływać”.</a:t>
            </a:r>
          </a:p>
          <a:p>
            <a:pPr algn="l" fontAlgn="base"/>
            <a:endParaRPr lang="pl-PL" sz="1600" dirty="0">
              <a:solidFill>
                <a:schemeClr val="tx1"/>
              </a:solidFill>
            </a:endParaRPr>
          </a:p>
          <a:p>
            <a:pPr algn="l"/>
            <a:endParaRPr lang="pl-PL" sz="1600" dirty="0">
              <a:solidFill>
                <a:schemeClr val="tx1"/>
              </a:solidFill>
            </a:endParaRPr>
          </a:p>
          <a:p>
            <a:r>
              <a:rPr lang="pl-PL" dirty="0"/>
              <a:t> 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0CE5220B-1D03-D65C-73B5-2EEA0AF7395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584683"/>
            <a:ext cx="4316183" cy="2636242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5580111" y="260647"/>
            <a:ext cx="29715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FF0000"/>
                </a:solidFill>
              </a:rPr>
              <a:t>Narodowe Czytanie 2022r.</a:t>
            </a: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xmlns="" id="{DCD59CF3-21B7-3B55-F456-9636AFB0196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86D4E1A3-C0F8-EF8C-43D2-BC49DE5AF0D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8184" y="4563785"/>
            <a:ext cx="2102701" cy="2072209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0F49BB04-9855-A703-58D0-C621F949686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3114" y="4685492"/>
            <a:ext cx="3326837" cy="1663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EB658BA-D2FA-394C-FF01-1C339351FD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36" y="77308"/>
            <a:ext cx="7268344" cy="3433936"/>
          </a:xfrm>
        </p:spPr>
        <p:txBody>
          <a:bodyPr>
            <a:noAutofit/>
          </a:bodyPr>
          <a:lstStyle/>
          <a:p>
            <a:pPr lvl="0" algn="l">
              <a:spcBef>
                <a:spcPct val="20000"/>
              </a:spcBef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- „Jestem EKO” – program ekologiczny;</a:t>
            </a:r>
            <a:br>
              <a:rPr kumimoji="0" lang="pl-PL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pl-PL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- „Ruch w życiu człowieka”-  program profilaktyczny;</a:t>
            </a:r>
            <a:br>
              <a:rPr kumimoji="0" lang="pl-PL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pl-PL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- „Ja w relacjach. Jak zrozumieć siebie i innych?”</a:t>
            </a:r>
            <a:br>
              <a:rPr kumimoji="0" lang="pl-PL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   - projekt edukacyjny fundacji </a:t>
            </a:r>
            <a:br>
              <a:rPr kumimoji="0" lang="pl-PL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  Uniwersytet Dzieci – kl. V; </a:t>
            </a:r>
            <a:br>
              <a:rPr kumimoji="0" lang="pl-PL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pl-PL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„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Around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the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Culture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 – projekt z edukacji globalnej – kl. V;</a:t>
            </a:r>
            <a:b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lang="pl-PL" sz="1600" dirty="0">
                <a:ea typeface="+mn-ea"/>
                <a:cs typeface="+mn-cs"/>
              </a:rPr>
              <a:t/>
            </a:r>
            <a:br>
              <a:rPr lang="pl-PL" sz="1600" dirty="0">
                <a:ea typeface="+mn-ea"/>
                <a:cs typeface="+mn-cs"/>
              </a:rPr>
            </a:br>
            <a:r>
              <a:rPr lang="pl-PL" sz="1600" dirty="0">
                <a:ea typeface="+mn-ea"/>
                <a:cs typeface="+mn-cs"/>
              </a:rPr>
              <a:t>- Sprzątanie świata;</a:t>
            </a:r>
            <a:endParaRPr lang="pl-PL" sz="16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0AE28E69-AF29-9454-917A-BCE9394C8E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5684518"/>
            <a:ext cx="176064" cy="120745"/>
          </a:xfrm>
        </p:spPr>
        <p:txBody>
          <a:bodyPr>
            <a:normAutofit fontScale="25000" lnSpcReduction="20000"/>
          </a:bodyPr>
          <a:lstStyle/>
          <a:p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5D791E3A-7A21-BFEE-BE65-5D7B0530DBF2}"/>
              </a:ext>
            </a:extLst>
          </p:cNvPr>
          <p:cNvSpPr txBox="1"/>
          <p:nvPr/>
        </p:nvSpPr>
        <p:spPr>
          <a:xfrm>
            <a:off x="5762328" y="142334"/>
            <a:ext cx="3096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„Jestem EKO” 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18CD2A02-EC5A-80F9-B2C1-372DD0A9513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2012" y="3284984"/>
            <a:ext cx="2235576" cy="2399534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xmlns="" id="{0E0F6929-22D1-E509-1513-51D6260D1F6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482117"/>
            <a:ext cx="2846512" cy="1899025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xmlns="" id="{8D76F697-27E0-A408-2F9F-0EB79E94A43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4586" y="2742608"/>
            <a:ext cx="4615148" cy="308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40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21E45A5-FD4F-AE2C-C8E6-A60981B85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34082"/>
          </a:xfrm>
        </p:spPr>
        <p:txBody>
          <a:bodyPr/>
          <a:lstStyle/>
          <a:p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11. Organizacja pracy wychowawczej. </a:t>
            </a:r>
            <a:endParaRPr lang="pl-PL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xmlns="" id="{A8904896-18A8-AF7A-6847-D401EA44E9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31840" y="854065"/>
            <a:ext cx="3445912" cy="2220757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1A38E3E0-52CB-ADDE-3500-5594F881C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745694"/>
            <a:ext cx="1811536" cy="282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9AA47F33-0A11-5588-CFE7-8729C224C541}"/>
              </a:ext>
            </a:extLst>
          </p:cNvPr>
          <p:cNvSpPr txBox="1"/>
          <p:nvPr/>
        </p:nvSpPr>
        <p:spPr>
          <a:xfrm>
            <a:off x="215363" y="745694"/>
            <a:ext cx="5627960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- trzydniowa wycieczka kl. IV-VIII</a:t>
            </a:r>
            <a:b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Malbork-Gdańsk-Sopot-</a:t>
            </a:r>
            <a:b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Gdynia-Jastrzębia Góra;</a:t>
            </a:r>
            <a:b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/>
            </a:r>
            <a:b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- wycieczka do Janowa Lub. </a:t>
            </a:r>
            <a:b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na teatrzyk,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pt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: </a:t>
            </a:r>
            <a:b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„Plastikowy pamiętnik”; </a:t>
            </a:r>
          </a:p>
          <a:p>
            <a:r>
              <a:rPr lang="pl-PL" sz="1600" b="0" i="0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/>
            </a:r>
            <a:br>
              <a:rPr lang="pl-PL" sz="1600" b="0" i="0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</a:b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wycieczka przedszkolaków </a:t>
            </a:r>
            <a:b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do Janowa Lub.</a:t>
            </a:r>
            <a:r>
              <a:rPr lang="pl-PL" sz="1600" dirty="0">
                <a:solidFill>
                  <a:prstClr val="black"/>
                </a:solidFill>
                <a:latin typeface="Calibri"/>
              </a:rPr>
              <a:t>  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na spektakl </a:t>
            </a:r>
            <a:r>
              <a:rPr lang="pl-PL" sz="1600" b="0" i="0" dirty="0">
                <a:effectLst/>
              </a:rPr>
              <a:t>wystawiony przez Kielecki Teatr,</a:t>
            </a:r>
            <a:br>
              <a:rPr lang="pl-PL" sz="1600" b="0" i="0" dirty="0">
                <a:effectLst/>
              </a:rPr>
            </a:br>
            <a:r>
              <a:rPr lang="pl-PL" sz="1600" b="0" i="0" dirty="0">
                <a:effectLst/>
              </a:rPr>
              <a:t>  pt. „Niesamowita wycieczka, na każdym kroku bajeczka, </a:t>
            </a:r>
            <a:br>
              <a:rPr lang="pl-PL" sz="1600" b="0" i="0" dirty="0">
                <a:effectLst/>
              </a:rPr>
            </a:br>
            <a:r>
              <a:rPr lang="pl-PL" sz="1600" b="0" i="0" dirty="0">
                <a:effectLst/>
              </a:rPr>
              <a:t>  czyli wędrówka to niesłychana baran spotkał barana”</a:t>
            </a:r>
            <a:endParaRPr kumimoji="0" lang="pl-PL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endParaRPr lang="pl-PL" sz="1600" dirty="0">
              <a:solidFill>
                <a:prstClr val="black"/>
              </a:solidFill>
              <a:latin typeface="Calibri"/>
            </a:endParaRPr>
          </a:p>
          <a:p>
            <a:endParaRPr lang="pl-PL" sz="1600" dirty="0">
              <a:solidFill>
                <a:prstClr val="black"/>
              </a:solidFill>
              <a:latin typeface="Calibri"/>
            </a:endParaRPr>
          </a:p>
          <a:p>
            <a:endParaRPr lang="pl-PL" sz="1600" dirty="0">
              <a:solidFill>
                <a:prstClr val="black"/>
              </a:solidFill>
              <a:latin typeface="Calibri"/>
            </a:endParaRPr>
          </a:p>
          <a:p>
            <a:endParaRPr lang="pl-PL" sz="1600" dirty="0">
              <a:solidFill>
                <a:prstClr val="black"/>
              </a:solidFill>
              <a:latin typeface="Calibri"/>
            </a:endParaRPr>
          </a:p>
          <a:p>
            <a:endParaRPr lang="pl-PL" sz="1600" dirty="0">
              <a:solidFill>
                <a:prstClr val="black"/>
              </a:solidFill>
              <a:latin typeface="Calibri"/>
            </a:endParaRPr>
          </a:p>
          <a:p>
            <a:endParaRPr lang="pl-PL" sz="1600" dirty="0">
              <a:solidFill>
                <a:prstClr val="black"/>
              </a:solidFill>
              <a:latin typeface="Calibri"/>
            </a:endParaRPr>
          </a:p>
          <a:p>
            <a:endParaRPr lang="pl-PL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CCC5F6E1-1D76-3707-14E5-7FBD57FC4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7133" y="4039784"/>
            <a:ext cx="3265980" cy="207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5BBFD9A2-7426-620E-36B3-FF3AACFC2FC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2816" y="4437112"/>
            <a:ext cx="3178696" cy="2220757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6FA62E09-4363-4ACC-D030-82A7D87E12DB}"/>
              </a:ext>
            </a:extLst>
          </p:cNvPr>
          <p:cNvSpPr txBox="1"/>
          <p:nvPr/>
        </p:nvSpPr>
        <p:spPr>
          <a:xfrm>
            <a:off x="4860032" y="6139681"/>
            <a:ext cx="31786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Wycieczka do Janowa Lubelskiego</a:t>
            </a:r>
            <a:endParaRPr lang="pl-PL" dirty="0">
              <a:solidFill>
                <a:srgbClr val="CC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952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54885" y="217198"/>
            <a:ext cx="8136904" cy="1008112"/>
          </a:xfrm>
        </p:spPr>
        <p:txBody>
          <a:bodyPr>
            <a:normAutofit fontScale="90000"/>
          </a:bodyPr>
          <a:lstStyle/>
          <a:p>
            <a:r>
              <a:rPr lang="pl-PL" sz="3600" dirty="0"/>
              <a:t>12.  Pomoc psychologiczno-pedagogiczna </a:t>
            </a:r>
            <a:br>
              <a:rPr lang="pl-PL" sz="3600" dirty="0"/>
            </a:br>
            <a:r>
              <a:rPr lang="pl-PL" sz="3600" dirty="0"/>
              <a:t>w szkole.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75556" y="1412776"/>
            <a:ext cx="7992888" cy="4032448"/>
          </a:xfrm>
        </p:spPr>
        <p:txBody>
          <a:bodyPr>
            <a:normAutofit/>
          </a:bodyPr>
          <a:lstStyle/>
          <a:p>
            <a:pPr algn="just"/>
            <a:r>
              <a:rPr lang="pl-PL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   Pomoc psychologiczno – pedagogiczna była udzielana uczniom na podstawie opinii poradni psychologiczno – pedagogicznej oraz rozpoznania nauczycieli. Nauczyciele stosowali się do zaleceń zawartych w w/w dokumentach dotyczących dostosowania wymagań edukacyjnych do potrzeb i możliwości uczniów o specyficznych trudnościach edukacyjnych </a:t>
            </a:r>
            <a:br>
              <a:rPr lang="pl-PL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</a:br>
            <a:r>
              <a:rPr lang="pl-PL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i specjalnych potrzebach edukacyjnych.</a:t>
            </a:r>
          </a:p>
          <a:p>
            <a:pPr algn="just"/>
            <a:r>
              <a:rPr lang="pl-PL" sz="1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pl-PL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/>
            </a:r>
            <a:br>
              <a:rPr lang="pl-PL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</a:br>
            <a:r>
              <a:rPr lang="pl-PL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     Zintegrowane działania nauczycieli specjalistów oraz rodziców uczniów przynoszą przewidywane efekty. Minimum dwa razy w roku dokonywana jest ocena efektywności udzielanej uczniom  pomocy psychologiczno – pedagogicznej przez zespół nauczycieli i specjalistów. Obserwuje się przyrost liczby uczniów wymagających pomocy psychologiczno – pedagogicznej ze względu na specyficzne trudności w nauce. </a:t>
            </a:r>
          </a:p>
          <a:p>
            <a:endParaRPr lang="pl-PL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355976" y="5370429"/>
            <a:ext cx="4608512" cy="12675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200" dirty="0"/>
              <a:t>13. Uczestnictwo szkoły w programach i projektach</a:t>
            </a:r>
            <a:br>
              <a:rPr lang="pl-PL" sz="3200" dirty="0"/>
            </a:br>
            <a:r>
              <a:rPr lang="pl-PL" sz="3200" dirty="0"/>
              <a:t>       finansowych z funduszy zewnętrznych.</a:t>
            </a:r>
            <a:br>
              <a:rPr lang="pl-PL" sz="3200" dirty="0"/>
            </a:b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07839" y="1124744"/>
            <a:ext cx="8756649" cy="5001419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pl-PL" sz="1800" dirty="0"/>
              <a:t>      Z </a:t>
            </a:r>
            <a:r>
              <a:rPr lang="pl-PL" sz="1800" b="1" dirty="0"/>
              <a:t>Programu „Poznaj Polskę” </a:t>
            </a:r>
            <a:r>
              <a:rPr lang="pl-PL" sz="1800" dirty="0"/>
              <a:t>pozyskano kwotę w wysokości </a:t>
            </a:r>
            <a:r>
              <a:rPr lang="pl-PL" sz="1800" b="1" dirty="0"/>
              <a:t>28750</a:t>
            </a:r>
            <a:r>
              <a:rPr lang="pl-PL" sz="1800" dirty="0"/>
              <a:t> </a:t>
            </a:r>
            <a:r>
              <a:rPr lang="pl-PL" sz="1800" b="1" dirty="0"/>
              <a:t>zł. </a:t>
            </a:r>
            <a:r>
              <a:rPr lang="pl-PL" sz="1800" dirty="0"/>
              <a:t>na organizację      wycieczek szkolnych.</a:t>
            </a:r>
          </a:p>
          <a:p>
            <a:pPr algn="just">
              <a:buNone/>
            </a:pPr>
            <a:endParaRPr lang="pl-PL" sz="1800" dirty="0"/>
          </a:p>
          <a:p>
            <a:pPr>
              <a:buNone/>
            </a:pPr>
            <a:r>
              <a:rPr lang="pl-PL" sz="1800" dirty="0"/>
              <a:t>1. Wycieczka szkolna dwudniowa do Warszawy klasy IV – VIII.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xmlns="" id="{3FD6331E-6E27-BE8B-3895-3BE23A2F7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576275"/>
            <a:ext cx="1790072" cy="270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CF290FB9-5C25-822A-D966-38AEFCBDF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839" y="2724721"/>
            <a:ext cx="4967138" cy="298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59380B6E-41B8-28D8-767B-3C4E3238B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47528" y="4437112"/>
            <a:ext cx="3388633" cy="226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95536" y="404665"/>
            <a:ext cx="8062664" cy="936103"/>
          </a:xfrm>
        </p:spPr>
        <p:txBody>
          <a:bodyPr>
            <a:normAutofit/>
          </a:bodyPr>
          <a:lstStyle/>
          <a:p>
            <a:pPr algn="l"/>
            <a:r>
              <a:rPr lang="pl-PL" sz="1800" dirty="0"/>
              <a:t> 2</a:t>
            </a:r>
            <a:r>
              <a:rPr lang="pl-PL" sz="1600" dirty="0"/>
              <a:t>. </a:t>
            </a:r>
            <a:r>
              <a:rPr lang="pl-PL" sz="1800" dirty="0"/>
              <a:t>Wycieczka szkolna jednodniowa do Sandomierza klasy I – III</a:t>
            </a:r>
            <a:r>
              <a:rPr lang="pl-PL" sz="1600" dirty="0"/>
              <a:t>.</a:t>
            </a:r>
            <a:br>
              <a:rPr lang="pl-PL" sz="1600" dirty="0"/>
            </a:br>
            <a:endParaRPr lang="pl-PL" sz="16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47664" y="5105400"/>
            <a:ext cx="5256584" cy="1059904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11D79501-A1BE-2866-B069-34EBDCEA5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61779"/>
            <a:ext cx="3312368" cy="220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E45C53B-0BAD-A96A-352C-05E392445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56792"/>
            <a:ext cx="3460051" cy="230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xmlns="" id="{1355E919-1A9B-D282-2E0B-02C792D5B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076115"/>
            <a:ext cx="3672408" cy="245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9B9E494-7DA3-A50B-2757-6F662076A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6493" y="3486251"/>
            <a:ext cx="2160240" cy="321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99592" y="1412776"/>
            <a:ext cx="7704856" cy="1296144"/>
          </a:xfrm>
        </p:spPr>
        <p:txBody>
          <a:bodyPr>
            <a:normAutofit fontScale="90000"/>
          </a:bodyPr>
          <a:lstStyle/>
          <a:p>
            <a:pPr algn="l"/>
            <a:r>
              <a:rPr lang="pl-PL" sz="3200" dirty="0" smtClean="0"/>
              <a:t>14</a:t>
            </a:r>
            <a:r>
              <a:rPr lang="pl-PL" sz="3200" dirty="0"/>
              <a:t>. Realizowane </a:t>
            </a:r>
            <a:r>
              <a:rPr lang="pl-PL" sz="3200" dirty="0" smtClean="0"/>
              <a:t>inwestycje </a:t>
            </a:r>
            <a:r>
              <a:rPr lang="pl-PL" sz="3200" dirty="0"/>
              <a:t>i remonty </a:t>
            </a:r>
            <a:r>
              <a:rPr lang="pl-PL" sz="3200" dirty="0" smtClean="0"/>
              <a:t>w szkole.</a:t>
            </a:r>
            <a:br>
              <a:rPr lang="pl-PL" sz="3200" dirty="0" smtClean="0"/>
            </a:b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    </a:t>
            </a:r>
            <a:r>
              <a:rPr lang="pl-PL" sz="1900" dirty="0" smtClean="0"/>
              <a:t>Podczas ferii zimowych w jednej pracowni komputerowej zostały pomalowane ściany białą farbą emulsyjną oraz lamperie farbą olejną na kolor szary.  Zostały również zamontowane 3 rolety na okna w kolorze srebrnym.</a:t>
            </a: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 </a:t>
            </a:r>
            <a:endParaRPr lang="pl-PL" sz="32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2132856"/>
            <a:ext cx="3240360" cy="226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AutoShape 6" descr="169821705209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32" name="AutoShape 8" descr="169821705209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492896"/>
            <a:ext cx="3556151" cy="2432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4437112"/>
            <a:ext cx="3312368" cy="207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23528" y="0"/>
            <a:ext cx="7772400" cy="1224136"/>
          </a:xfrm>
        </p:spPr>
        <p:txBody>
          <a:bodyPr>
            <a:normAutofit/>
          </a:bodyPr>
          <a:lstStyle/>
          <a:p>
            <a:r>
              <a:rPr lang="pl-PL" sz="3200" dirty="0"/>
              <a:t>15.  Wykonanie budżetu szkoły za 2022 rok.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61962023"/>
              </p:ext>
            </p:extLst>
          </p:nvPr>
        </p:nvGraphicFramePr>
        <p:xfrm>
          <a:off x="367656" y="1124744"/>
          <a:ext cx="8064896" cy="47683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52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7681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0149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latin typeface="Times New Roman" pitchFamily="18" charset="0"/>
                          <a:cs typeface="Times New Roman" pitchFamily="18" charset="0"/>
                        </a:rPr>
                        <a:t>Lp.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latin typeface="Times New Roman" pitchFamily="18" charset="0"/>
                          <a:cs typeface="Times New Roman" pitchFamily="18" charset="0"/>
                        </a:rPr>
                        <a:t>Klasyfikacja</a:t>
                      </a:r>
                      <a:r>
                        <a:rPr lang="pl-PL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budżetowa</a:t>
                      </a:r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latin typeface="Times New Roman" pitchFamily="18" charset="0"/>
                          <a:cs typeface="Times New Roman" pitchFamily="18" charset="0"/>
                        </a:rPr>
                        <a:t>Wydatki</a:t>
                      </a:r>
                      <a:r>
                        <a:rPr lang="pl-PL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wykonane</a:t>
                      </a:r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95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</a:t>
                      </a:r>
                      <a:endParaRPr lang="pl-PL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Szkoły podstawowe</a:t>
                      </a:r>
                      <a:endParaRPr lang="pl-PL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2 095 512,65</a:t>
                      </a:r>
                      <a:endParaRPr lang="pl-PL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95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</a:t>
                      </a:r>
                      <a:endParaRPr lang="pl-PL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Przedszkole </a:t>
                      </a:r>
                      <a:endParaRPr lang="pl-PL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273 158,02</a:t>
                      </a:r>
                      <a:endParaRPr lang="pl-PL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30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</a:t>
                      </a:r>
                      <a:endParaRPr lang="pl-PL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Świetlice szkolne</a:t>
                      </a:r>
                      <a:endParaRPr lang="pl-PL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89 810,71</a:t>
                      </a:r>
                      <a:endParaRPr lang="pl-PL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95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lang="pl-PL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Dowożenie uczniów</a:t>
                      </a:r>
                      <a:endParaRPr lang="pl-PL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14 399,90</a:t>
                      </a:r>
                      <a:endParaRPr lang="pl-PL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95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5.</a:t>
                      </a:r>
                      <a:endParaRPr lang="pl-PL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Doskonalenie zawodowe nauczycieli</a:t>
                      </a:r>
                      <a:endParaRPr lang="pl-PL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0,00</a:t>
                      </a:r>
                      <a:endParaRPr lang="pl-PL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895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6.</a:t>
                      </a:r>
                      <a:endParaRPr lang="pl-PL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Stołówki szkolne</a:t>
                      </a:r>
                      <a:endParaRPr lang="pl-PL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294 766,97</a:t>
                      </a:r>
                      <a:endParaRPr lang="pl-PL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895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7. </a:t>
                      </a:r>
                      <a:endParaRPr lang="pl-PL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Realizacja zad. spec. org. nauki - SP</a:t>
                      </a:r>
                      <a:endParaRPr lang="pl-PL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23 292,31</a:t>
                      </a:r>
                      <a:endParaRPr lang="pl-PL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895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8.</a:t>
                      </a:r>
                      <a:endParaRPr lang="pl-PL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Pozostała działalność</a:t>
                      </a:r>
                      <a:endParaRPr lang="pl-PL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44 923,27</a:t>
                      </a:r>
                      <a:endParaRPr lang="pl-PL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895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9.</a:t>
                      </a:r>
                      <a:endParaRPr lang="pl-PL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Zadania zlecone</a:t>
                      </a:r>
                      <a:endParaRPr lang="pl-PL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7 477,25</a:t>
                      </a:r>
                      <a:endParaRPr lang="pl-PL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625591"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Razem</a:t>
                      </a:r>
                      <a:endParaRPr lang="pl-PL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2 843 341,08</a:t>
                      </a:r>
                      <a:endParaRPr lang="pl-PL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83568" y="548680"/>
            <a:ext cx="7848872" cy="10495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600" dirty="0"/>
              <a:t>4. Dostępność zaplecza dydaktycznego i technicznego </a:t>
            </a:r>
            <a:br>
              <a:rPr lang="pl-PL" sz="2600" dirty="0"/>
            </a:br>
            <a:r>
              <a:rPr lang="pl-PL" sz="2600" dirty="0"/>
              <a:t>     w szkole. </a:t>
            </a:r>
          </a:p>
          <a:p>
            <a:endParaRPr lang="pl-PL" sz="2600" dirty="0"/>
          </a:p>
          <a:p>
            <a:r>
              <a:rPr lang="pl-PL" sz="2600" dirty="0"/>
              <a:t>5. Przyznane stypendia oraz nagrody Wójta Gminy </a:t>
            </a:r>
            <a:br>
              <a:rPr lang="pl-PL" sz="2600" dirty="0"/>
            </a:br>
            <a:r>
              <a:rPr lang="pl-PL" sz="2600" dirty="0"/>
              <a:t>     Dzwola.</a:t>
            </a:r>
          </a:p>
          <a:p>
            <a:endParaRPr lang="pl-PL" sz="2600" dirty="0"/>
          </a:p>
          <a:p>
            <a:r>
              <a:rPr lang="pl-PL" sz="2600" dirty="0"/>
              <a:t> 6. Wyniki egzaminu ósmoklasisty za rok szkolny </a:t>
            </a:r>
            <a:br>
              <a:rPr lang="pl-PL" sz="2600" dirty="0"/>
            </a:br>
            <a:r>
              <a:rPr lang="pl-PL" sz="2600" dirty="0"/>
              <a:t>     2022/2023 oraz ich analiza.</a:t>
            </a:r>
            <a:br>
              <a:rPr lang="pl-PL" sz="2600" dirty="0"/>
            </a:br>
            <a:endParaRPr lang="pl-PL" sz="2600" dirty="0"/>
          </a:p>
          <a:p>
            <a:r>
              <a:rPr lang="pl-PL" sz="2600" dirty="0"/>
              <a:t> 7. Dotacja celowa na podręczniki, materiały edukacyjne</a:t>
            </a:r>
            <a:br>
              <a:rPr lang="pl-PL" sz="2600" dirty="0"/>
            </a:br>
            <a:r>
              <a:rPr lang="pl-PL" sz="2600" dirty="0"/>
              <a:t>      i ćwiczenia.</a:t>
            </a:r>
          </a:p>
          <a:p>
            <a:endParaRPr lang="pl-PL" sz="2600" dirty="0"/>
          </a:p>
          <a:p>
            <a:r>
              <a:rPr lang="pl-PL" sz="2600" dirty="0"/>
              <a:t> 8. Dowóz uczniów do Zespołu Szkół w Dzwoli.</a:t>
            </a:r>
          </a:p>
          <a:p>
            <a:endParaRPr lang="pl-PL" sz="2600" dirty="0"/>
          </a:p>
          <a:p>
            <a:r>
              <a:rPr lang="pl-PL" sz="2600" dirty="0"/>
              <a:t/>
            </a:r>
            <a:br>
              <a:rPr lang="pl-PL" sz="2600" dirty="0"/>
            </a:br>
            <a:r>
              <a:rPr lang="pl-PL" sz="2600" dirty="0"/>
              <a:t> </a:t>
            </a:r>
          </a:p>
          <a:p>
            <a:endParaRPr lang="pl-PL" sz="2600" dirty="0"/>
          </a:p>
          <a:p>
            <a:endParaRPr lang="pl-PL" sz="2600" dirty="0"/>
          </a:p>
          <a:p>
            <a:r>
              <a:rPr lang="pl-PL" sz="2600" dirty="0"/>
              <a:t/>
            </a:r>
            <a:br>
              <a:rPr lang="pl-PL" sz="2600" dirty="0"/>
            </a:br>
            <a:endParaRPr lang="pl-PL" sz="2600" dirty="0"/>
          </a:p>
          <a:p>
            <a:r>
              <a:rPr lang="pl-PL" sz="2600" dirty="0"/>
              <a:t/>
            </a:r>
            <a:br>
              <a:rPr lang="pl-PL" sz="2600" dirty="0"/>
            </a:br>
            <a:endParaRPr lang="pl-PL" sz="2600" dirty="0"/>
          </a:p>
          <a:p>
            <a:endParaRPr lang="pl-PL" sz="2600" dirty="0"/>
          </a:p>
          <a:p>
            <a:endParaRPr lang="pl-PL" sz="2600" dirty="0"/>
          </a:p>
          <a:p>
            <a:endParaRPr lang="pl-PL" sz="2600" dirty="0"/>
          </a:p>
          <a:p>
            <a:endParaRPr lang="pl-PL" sz="2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sz="4400" b="1" i="1" dirty="0">
                <a:solidFill>
                  <a:schemeClr val="accent4">
                    <a:lumMod val="75000"/>
                  </a:schemeClr>
                </a:solidFill>
                <a:latin typeface="Allura" pitchFamily="2" charset="-18"/>
              </a:rPr>
              <a:t>Dziękuję za uwagę </a:t>
            </a:r>
            <a:r>
              <a:rPr lang="pl-PL" sz="4400" i="1" dirty="0">
                <a:solidFill>
                  <a:schemeClr val="accent4">
                    <a:lumMod val="75000"/>
                  </a:schemeClr>
                </a:solidFill>
                <a:latin typeface="Berkshire Swash" pitchFamily="2" charset="0"/>
                <a:sym typeface="Wingdings" pitchFamily="2" charset="2"/>
              </a:rPr>
              <a:t></a:t>
            </a:r>
            <a:endParaRPr lang="pl-PL" sz="4400" i="1" dirty="0">
              <a:solidFill>
                <a:schemeClr val="accent4">
                  <a:lumMod val="75000"/>
                </a:schemeClr>
              </a:solidFill>
              <a:latin typeface="Berkshire Swash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83568" y="476672"/>
            <a:ext cx="7776864" cy="1163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2600" dirty="0"/>
          </a:p>
          <a:p>
            <a:r>
              <a:rPr lang="pl-PL" sz="2600" dirty="0"/>
              <a:t> 9. Udział uczniów w konkursach, olimpiadach, </a:t>
            </a:r>
            <a:br>
              <a:rPr lang="pl-PL" sz="2600" dirty="0"/>
            </a:br>
            <a:r>
              <a:rPr lang="pl-PL" sz="2600" dirty="0"/>
              <a:t>      projektach i akcjach.</a:t>
            </a:r>
          </a:p>
          <a:p>
            <a:endParaRPr lang="pl-PL" sz="2600" dirty="0"/>
          </a:p>
          <a:p>
            <a:r>
              <a:rPr lang="pl-PL" sz="2600" dirty="0"/>
              <a:t>10. Osiągnięcia uczniów ZS Dzwola.</a:t>
            </a:r>
          </a:p>
          <a:p>
            <a:endParaRPr lang="pl-PL" sz="2600" dirty="0"/>
          </a:p>
          <a:p>
            <a:r>
              <a:rPr lang="pl-PL" sz="2600" dirty="0"/>
              <a:t>11. Organizacja pracy wychowawczej.</a:t>
            </a:r>
          </a:p>
          <a:p>
            <a:endParaRPr lang="pl-PL" sz="2600" dirty="0"/>
          </a:p>
          <a:p>
            <a:r>
              <a:rPr lang="pl-PL" sz="2600" dirty="0"/>
              <a:t>12. Pomoc psychologiczno-pedagogiczna w szkole.</a:t>
            </a:r>
          </a:p>
          <a:p>
            <a:endParaRPr lang="pl-PL" sz="2600" dirty="0"/>
          </a:p>
          <a:p>
            <a:r>
              <a:rPr lang="pl-PL" sz="2600" dirty="0"/>
              <a:t>13. Uczestnictwo szkoły w programach i projektach</a:t>
            </a:r>
            <a:br>
              <a:rPr lang="pl-PL" sz="2600" dirty="0"/>
            </a:br>
            <a:r>
              <a:rPr lang="pl-PL" sz="2600" dirty="0"/>
              <a:t>      finansowych z funduszy zewnętrznych.</a:t>
            </a:r>
          </a:p>
          <a:p>
            <a:endParaRPr lang="pl-PL" sz="2800" dirty="0"/>
          </a:p>
          <a:p>
            <a:endParaRPr lang="pl-PL" sz="2800" dirty="0"/>
          </a:p>
          <a:p>
            <a:endParaRPr lang="pl-PL" sz="2800" dirty="0"/>
          </a:p>
          <a:p>
            <a:endParaRPr lang="pl-PL" sz="2800" dirty="0"/>
          </a:p>
          <a:p>
            <a:endParaRPr lang="pl-PL" sz="2800" dirty="0"/>
          </a:p>
          <a:p>
            <a:endParaRPr lang="pl-PL" sz="2800" dirty="0"/>
          </a:p>
          <a:p>
            <a:endParaRPr lang="pl-PL" sz="2800" dirty="0"/>
          </a:p>
          <a:p>
            <a:endParaRPr lang="pl-PL" sz="2800" dirty="0"/>
          </a:p>
          <a:p>
            <a:endParaRPr lang="pl-PL" sz="2800" dirty="0"/>
          </a:p>
          <a:p>
            <a:r>
              <a:rPr lang="pl-PL" sz="2600" dirty="0"/>
              <a:t/>
            </a:r>
            <a:br>
              <a:rPr lang="pl-PL" sz="2600" dirty="0"/>
            </a:br>
            <a:endParaRPr lang="pl-PL" sz="2600" dirty="0"/>
          </a:p>
          <a:p>
            <a:endParaRPr lang="pl-PL" sz="2600" dirty="0"/>
          </a:p>
          <a:p>
            <a:endParaRPr lang="pl-PL" sz="2600" dirty="0"/>
          </a:p>
          <a:p>
            <a:endParaRPr lang="pl-PL" sz="2600" dirty="0"/>
          </a:p>
          <a:p>
            <a:endParaRPr lang="pl-PL" sz="2600" dirty="0"/>
          </a:p>
          <a:p>
            <a:endParaRPr lang="pl-PL" sz="2600" dirty="0"/>
          </a:p>
        </p:txBody>
      </p:sp>
      <p:sp>
        <p:nvSpPr>
          <p:cNvPr id="3" name="Prostokąt 2"/>
          <p:cNvSpPr/>
          <p:nvPr/>
        </p:nvSpPr>
        <p:spPr>
          <a:xfrm>
            <a:off x="2286000" y="26903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l-PL" dirty="0"/>
          </a:p>
          <a:p>
            <a:r>
              <a:rPr lang="pl-PL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B87CDA66-DBCD-2D15-E8BB-D19F81D234A6}"/>
              </a:ext>
            </a:extLst>
          </p:cNvPr>
          <p:cNvSpPr txBox="1"/>
          <p:nvPr/>
        </p:nvSpPr>
        <p:spPr>
          <a:xfrm>
            <a:off x="827584" y="1124744"/>
            <a:ext cx="770485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l-PL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14. 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Realizowane inwestycje i remonty w szkole.</a:t>
            </a:r>
            <a:b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  <a:b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l-PL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15. Wykonanie budżetu szkoły za 2022 rok.</a:t>
            </a:r>
            <a:endParaRPr lang="pl-PL" sz="2600" dirty="0"/>
          </a:p>
        </p:txBody>
      </p:sp>
    </p:spTree>
    <p:extLst>
      <p:ext uri="{BB962C8B-B14F-4D97-AF65-F5344CB8AC3E}">
        <p14:creationId xmlns:p14="http://schemas.microsoft.com/office/powerpoint/2010/main" xmlns="" val="120971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95536" y="548680"/>
            <a:ext cx="8424936" cy="1470025"/>
          </a:xfrm>
        </p:spPr>
        <p:txBody>
          <a:bodyPr>
            <a:noAutofit/>
          </a:bodyPr>
          <a:lstStyle/>
          <a:p>
            <a:r>
              <a:rPr lang="pl-PL" sz="3200" dirty="0"/>
              <a:t>1.Liczba zatrudnionych nauczycieli w rozbiciu </a:t>
            </a:r>
            <a:br>
              <a:rPr lang="pl-PL" sz="3200" dirty="0"/>
            </a:br>
            <a:r>
              <a:rPr lang="pl-PL" sz="3200" dirty="0"/>
              <a:t>na etaty – wg stopni awansu zawodowego </a:t>
            </a:r>
            <a:br>
              <a:rPr lang="pl-PL" sz="3200" dirty="0"/>
            </a:br>
            <a:r>
              <a:rPr lang="pl-PL" sz="3200" dirty="0"/>
              <a:t>oraz pracowników niepedagogicznych.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52735836"/>
              </p:ext>
            </p:extLst>
          </p:nvPr>
        </p:nvGraphicFramePr>
        <p:xfrm>
          <a:off x="107504" y="2132856"/>
          <a:ext cx="8712968" cy="41079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505590"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Nauczyciele</a:t>
                      </a:r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ogółem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początkujący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mianowany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dyplomowany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Pracownicy </a:t>
                      </a:r>
                      <a:b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niepedagogiczni</a:t>
                      </a:r>
                      <a:b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pl-PL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3258">
                <a:tc gridSpan="2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/>
                      </a:r>
                      <a:b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/>
                      </a:r>
                      <a:b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kumimoji="0" lang="pl-P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0171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/>
                      </a:r>
                      <a:br>
                        <a:rPr lang="pl-PL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pl-PL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Zatrudnieni w pełnym wymiarze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1553">
                <a:tc rowSpan="2">
                  <a:txBody>
                    <a:bodyPr/>
                    <a:lstStyle/>
                    <a:p>
                      <a:pPr algn="ctr"/>
                      <a:r>
                        <a:rPr lang="pl-PL" sz="14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/>
                      </a:r>
                      <a:br>
                        <a:rPr lang="pl-PL" sz="14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pl-PL" sz="14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Zatrudnieni </a:t>
                      </a:r>
                      <a:br>
                        <a:rPr lang="pl-PL" sz="14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pl-PL" sz="14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w niepełnym wymiarze</a:t>
                      </a:r>
                      <a:endParaRPr lang="pl-PL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Liczba</a:t>
                      </a:r>
                      <a:br>
                        <a:rPr lang="pl-PL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pl-PL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osób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/>
                      </a:r>
                      <a:b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67540"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Liczba </a:t>
                      </a:r>
                      <a:br>
                        <a:rPr lang="pl-PL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pl-PL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etatu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2,46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1,13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1,33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/>
                      </a:r>
                      <a:b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5155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Razem etaty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16,46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1,13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13,33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/>
                      </a:r>
                      <a:b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5155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Razem osoby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/>
                      </a:r>
                      <a:b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51520" y="404664"/>
            <a:ext cx="8496944" cy="1470025"/>
          </a:xfrm>
        </p:spPr>
        <p:txBody>
          <a:bodyPr>
            <a:noAutofit/>
          </a:bodyPr>
          <a:lstStyle/>
          <a:p>
            <a:r>
              <a:rPr lang="pl-PL" sz="3200" dirty="0"/>
              <a:t>2. Liczba uczniów w szkole podstawowej w roku szkolnym 2022/2023 oraz za 2 lata szkolne wstecz.</a:t>
            </a:r>
            <a:endParaRPr lang="pl-PL" sz="11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2712114"/>
              </p:ext>
            </p:extLst>
          </p:nvPr>
        </p:nvGraphicFramePr>
        <p:xfrm>
          <a:off x="107504" y="2132856"/>
          <a:ext cx="8784976" cy="331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1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920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680765">
                <a:tc>
                  <a:txBody>
                    <a:bodyPr/>
                    <a:lstStyle/>
                    <a:p>
                      <a:r>
                        <a:rPr lang="pl-PL" sz="1400" dirty="0">
                          <a:latin typeface="Times New Roman" pitchFamily="18" charset="0"/>
                          <a:cs typeface="Times New Roman" pitchFamily="18" charset="0"/>
                        </a:rPr>
                        <a:t>Szkoła Podstawowa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Times New Roman"/>
                          <a:ea typeface="Calibri"/>
                          <a:cs typeface="Times New Roman"/>
                        </a:rPr>
                        <a:t>Liczba uczniów</a:t>
                      </a:r>
                      <a:endParaRPr lang="pl-PL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Times New Roman"/>
                          <a:ea typeface="Calibri"/>
                          <a:cs typeface="Times New Roman"/>
                        </a:rPr>
                        <a:t>Liczba oddziałów</a:t>
                      </a:r>
                      <a:endParaRPr lang="pl-PL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Times New Roman"/>
                          <a:ea typeface="Calibri"/>
                          <a:cs typeface="Times New Roman"/>
                        </a:rPr>
                        <a:t>Liczba nauczycieli</a:t>
                      </a:r>
                      <a:endParaRPr lang="pl-PL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Times New Roman"/>
                          <a:ea typeface="Calibri"/>
                          <a:cs typeface="Times New Roman"/>
                        </a:rPr>
                        <a:t>Liczba etatów nauczycieli</a:t>
                      </a:r>
                      <a:endParaRPr lang="pl-PL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Times New Roman"/>
                          <a:ea typeface="Calibri"/>
                          <a:cs typeface="Times New Roman"/>
                        </a:rPr>
                        <a:t>Liczba  pracowników niepedagogicznych</a:t>
                      </a:r>
                      <a:endParaRPr lang="pl-PL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Times New Roman"/>
                          <a:ea typeface="Calibri"/>
                          <a:cs typeface="Times New Roman"/>
                        </a:rPr>
                        <a:t>Liczba etatów pracowników </a:t>
                      </a:r>
                      <a:r>
                        <a:rPr lang="pl-PL" sz="1400" dirty="0" err="1">
                          <a:latin typeface="Times New Roman"/>
                          <a:ea typeface="Calibri"/>
                          <a:cs typeface="Times New Roman"/>
                        </a:rPr>
                        <a:t>niepedagogicz</a:t>
                      </a:r>
                      <a:r>
                        <a:rPr lang="pl-PL" sz="1400" dirty="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pl-PL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Times New Roman"/>
                          <a:ea typeface="Calibri"/>
                          <a:cs typeface="Times New Roman"/>
                        </a:rPr>
                        <a:t>Średnia</a:t>
                      </a:r>
                      <a:endParaRPr lang="pl-PL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Times New Roman"/>
                          <a:ea typeface="Calibri"/>
                          <a:cs typeface="Times New Roman"/>
                        </a:rPr>
                        <a:t>liczba</a:t>
                      </a:r>
                      <a:endParaRPr lang="pl-PL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Times New Roman"/>
                          <a:ea typeface="Calibri"/>
                          <a:cs typeface="Times New Roman"/>
                        </a:rPr>
                        <a:t>ucz. </a:t>
                      </a:r>
                      <a:r>
                        <a:rPr lang="pl-PL" sz="1400" b="1" dirty="0"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pl-PL" sz="1400" dirty="0">
                          <a:latin typeface="Times New Roman"/>
                          <a:ea typeface="Calibri"/>
                          <a:cs typeface="Times New Roman"/>
                        </a:rPr>
                        <a:t>oddz.</a:t>
                      </a:r>
                      <a:endParaRPr lang="pl-PL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20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Times New Roman"/>
                          <a:ea typeface="Calibri"/>
                          <a:cs typeface="Times New Roman"/>
                        </a:rPr>
                        <a:t>2020/ 2021</a:t>
                      </a:r>
                      <a:endParaRPr lang="pl-PL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/>
                          <a:ea typeface="Calibri"/>
                          <a:cs typeface="Times New Roman"/>
                        </a:rPr>
                        <a:t> 94</a:t>
                      </a:r>
                      <a:endParaRPr lang="pl-PL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pl-PL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/>
                          <a:ea typeface="Calibri"/>
                          <a:cs typeface="Times New Roman"/>
                        </a:rPr>
                        <a:t>22</a:t>
                      </a:r>
                      <a:endParaRPr lang="pl-PL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pl-PL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pl-PL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latin typeface="Times New Roman"/>
                          <a:ea typeface="Calibri"/>
                          <a:cs typeface="Times New Roman"/>
                        </a:rPr>
                        <a:t>11,7</a:t>
                      </a:r>
                      <a:endParaRPr lang="pl-PL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20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Times New Roman"/>
                          <a:ea typeface="Calibri"/>
                          <a:cs typeface="Times New Roman"/>
                        </a:rPr>
                        <a:t>2021/ 2022</a:t>
                      </a:r>
                      <a:endParaRPr lang="pl-PL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latin typeface="Times New Roman"/>
                          <a:ea typeface="Calibri"/>
                          <a:cs typeface="Times New Roman"/>
                        </a:rPr>
                        <a:t>99</a:t>
                      </a:r>
                      <a:endParaRPr lang="pl-PL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pl-PL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latin typeface="Times New Roman"/>
                          <a:ea typeface="Calibri"/>
                          <a:cs typeface="Times New Roman"/>
                        </a:rPr>
                        <a:t>22</a:t>
                      </a:r>
                      <a:endParaRPr lang="pl-PL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latin typeface="Times New Roman"/>
                          <a:ea typeface="Calibri"/>
                          <a:cs typeface="Times New Roman"/>
                        </a:rPr>
                        <a:t>17,89</a:t>
                      </a:r>
                      <a:endParaRPr lang="pl-PL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pl-PL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pl-PL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/>
                          <a:ea typeface="Calibri"/>
                          <a:cs typeface="Times New Roman"/>
                        </a:rPr>
                        <a:t>12,4</a:t>
                      </a:r>
                      <a:endParaRPr lang="pl-PL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20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Times New Roman"/>
                          <a:ea typeface="Calibri"/>
                          <a:cs typeface="Times New Roman"/>
                        </a:rPr>
                        <a:t>2022/ 2023</a:t>
                      </a:r>
                      <a:endParaRPr lang="pl-PL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latin typeface="Times New Roman"/>
                          <a:ea typeface="Calibri"/>
                          <a:cs typeface="Times New Roman"/>
                        </a:rPr>
                        <a:t>95</a:t>
                      </a:r>
                      <a:endParaRPr lang="pl-PL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pl-PL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pl-PL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latin typeface="Times New Roman"/>
                          <a:ea typeface="Calibri"/>
                          <a:cs typeface="Times New Roman"/>
                        </a:rPr>
                        <a:t>16,46</a:t>
                      </a:r>
                      <a:endParaRPr lang="pl-PL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pl-PL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pl-PL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/>
                          <a:ea typeface="Calibri"/>
                          <a:cs typeface="Times New Roman"/>
                        </a:rPr>
                        <a:t>11,6</a:t>
                      </a:r>
                      <a:endParaRPr lang="pl-PL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55576" y="764704"/>
            <a:ext cx="7772400" cy="1512168"/>
          </a:xfrm>
        </p:spPr>
        <p:txBody>
          <a:bodyPr>
            <a:normAutofit fontScale="90000"/>
          </a:bodyPr>
          <a:lstStyle/>
          <a:p>
            <a:r>
              <a:rPr lang="pl-PL" sz="3600" dirty="0"/>
              <a:t>3. Liczba dzieci w przedszkolu w roku szkolnym 2022/2023 i 2 lata szkolne wstecz.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11560" y="2564904"/>
            <a:ext cx="8064896" cy="3672408"/>
          </a:xfrm>
        </p:spPr>
        <p:txBody>
          <a:bodyPr>
            <a:normAutofit/>
          </a:bodyPr>
          <a:lstStyle/>
          <a:p>
            <a:r>
              <a:rPr lang="pl-PL" dirty="0"/>
              <a:t> 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96744296"/>
              </p:ext>
            </p:extLst>
          </p:nvPr>
        </p:nvGraphicFramePr>
        <p:xfrm>
          <a:off x="467544" y="2564904"/>
          <a:ext cx="8208914" cy="2169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91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71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9266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28360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12035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400" b="1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Times New Roman"/>
                          <a:ea typeface="Calibri"/>
                          <a:cs typeface="Times New Roman"/>
                        </a:rPr>
                        <a:t>Placówka</a:t>
                      </a:r>
                      <a:endParaRPr lang="pl-PL" sz="14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Times New Roman"/>
                          <a:ea typeface="Calibri"/>
                          <a:cs typeface="Times New Roman"/>
                        </a:rPr>
                        <a:t>przedszkolna</a:t>
                      </a:r>
                      <a:endParaRPr lang="pl-PL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Times New Roman"/>
                          <a:ea typeface="Calibri"/>
                          <a:cs typeface="Times New Roman"/>
                        </a:rPr>
                        <a:t>Liczba dzieci   2022/ 2023</a:t>
                      </a:r>
                      <a:endParaRPr lang="pl-PL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latin typeface="Times New Roman"/>
                          <a:ea typeface="Calibri"/>
                          <a:cs typeface="Times New Roman"/>
                        </a:rPr>
                        <a:t>Liczba dzieci   2021/ 2022</a:t>
                      </a:r>
                      <a:endParaRPr lang="pl-PL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>
                          <a:latin typeface="Times New Roman"/>
                          <a:ea typeface="Calibri"/>
                          <a:cs typeface="Times New Roman"/>
                        </a:rPr>
                        <a:t>Liczba dzieci   2020/ 2021</a:t>
                      </a:r>
                      <a:endParaRPr lang="pl-PL" sz="1400" dirty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Times New Roman"/>
                          <a:ea typeface="Calibri"/>
                          <a:cs typeface="Times New Roman"/>
                        </a:rPr>
                        <a:t>Liczba </a:t>
                      </a:r>
                      <a:br>
                        <a:rPr lang="pl-PL" sz="1400" dirty="0">
                          <a:latin typeface="Times New Roman"/>
                          <a:ea typeface="Calibri"/>
                          <a:cs typeface="Times New Roman"/>
                        </a:rPr>
                      </a:br>
                      <a:r>
                        <a:rPr lang="pl-PL" sz="1400" dirty="0">
                          <a:latin typeface="Times New Roman"/>
                          <a:ea typeface="Calibri"/>
                          <a:cs typeface="Times New Roman"/>
                        </a:rPr>
                        <a:t>oddziałów</a:t>
                      </a:r>
                      <a:endParaRPr lang="pl-PL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Times New Roman"/>
                          <a:ea typeface="Calibri"/>
                          <a:cs typeface="Times New Roman"/>
                        </a:rPr>
                        <a:t>Liczba </a:t>
                      </a:r>
                      <a:br>
                        <a:rPr lang="pl-PL" sz="1400" dirty="0">
                          <a:latin typeface="Times New Roman"/>
                          <a:ea typeface="Calibri"/>
                          <a:cs typeface="Times New Roman"/>
                        </a:rPr>
                      </a:br>
                      <a:r>
                        <a:rPr lang="pl-PL" sz="1400" dirty="0">
                          <a:latin typeface="Times New Roman"/>
                          <a:ea typeface="Calibri"/>
                          <a:cs typeface="Times New Roman"/>
                        </a:rPr>
                        <a:t>etatów pedagog.</a:t>
                      </a:r>
                      <a:endParaRPr lang="pl-PL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Times New Roman"/>
                          <a:ea typeface="Calibri"/>
                          <a:cs typeface="Times New Roman"/>
                        </a:rPr>
                        <a:t>Liczba etatów pomoc </a:t>
                      </a:r>
                      <a:br>
                        <a:rPr lang="pl-PL" sz="1400" dirty="0">
                          <a:latin typeface="Times New Roman"/>
                          <a:ea typeface="Calibri"/>
                          <a:cs typeface="Times New Roman"/>
                        </a:rPr>
                      </a:br>
                      <a:r>
                        <a:rPr lang="pl-PL" sz="1400" dirty="0" err="1">
                          <a:latin typeface="Times New Roman"/>
                          <a:ea typeface="Calibri"/>
                          <a:cs typeface="Times New Roman"/>
                        </a:rPr>
                        <a:t>n-la</a:t>
                      </a:r>
                      <a:endParaRPr lang="pl-PL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Times New Roman"/>
                          <a:ea typeface="Calibri"/>
                          <a:cs typeface="Times New Roman"/>
                        </a:rPr>
                        <a:t>Średnia liczba etatów naucz./na oddział</a:t>
                      </a:r>
                      <a:endParaRPr lang="pl-PL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566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Times New Roman"/>
                          <a:ea typeface="Calibri"/>
                          <a:cs typeface="Times New Roman"/>
                        </a:rPr>
                        <a:t>Publiczne Przedszkole </a:t>
                      </a:r>
                      <a:br>
                        <a:rPr lang="pl-PL" sz="1400" b="1" dirty="0">
                          <a:latin typeface="Times New Roman"/>
                          <a:ea typeface="Calibri"/>
                          <a:cs typeface="Times New Roman"/>
                        </a:rPr>
                      </a:br>
                      <a:r>
                        <a:rPr lang="pl-PL" sz="1400" b="1" dirty="0">
                          <a:latin typeface="Times New Roman"/>
                          <a:ea typeface="Calibri"/>
                          <a:cs typeface="Times New Roman"/>
                        </a:rPr>
                        <a:t>w Dzwoli</a:t>
                      </a:r>
                      <a:endParaRPr lang="pl-PL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/>
                          <a:ea typeface="Calibri"/>
                          <a:cs typeface="Times New Roman"/>
                        </a:rPr>
                        <a:t/>
                      </a:r>
                      <a:br>
                        <a:rPr lang="pl-PL" sz="1600" dirty="0">
                          <a:latin typeface="Times New Roman"/>
                          <a:ea typeface="Calibri"/>
                          <a:cs typeface="Times New Roman"/>
                        </a:rPr>
                      </a:br>
                      <a:r>
                        <a:rPr lang="pl-PL" sz="1600" dirty="0">
                          <a:latin typeface="Times New Roman"/>
                          <a:ea typeface="Calibri"/>
                          <a:cs typeface="Times New Roman"/>
                        </a:rPr>
                        <a:t>49</a:t>
                      </a:r>
                      <a:endParaRPr lang="pl-PL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/>
                          <a:ea typeface="Calibri"/>
                          <a:cs typeface="Times New Roman"/>
                        </a:rPr>
                        <a:t>49</a:t>
                      </a:r>
                      <a:endParaRPr lang="pl-PL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pl-PL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pl-PL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pl-PL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/>
                          <a:ea typeface="Calibri"/>
                          <a:cs typeface="Times New Roman"/>
                        </a:rPr>
                        <a:t>1,5</a:t>
                      </a:r>
                      <a:endParaRPr lang="pl-PL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85923" y="216827"/>
            <a:ext cx="7772400" cy="1686049"/>
          </a:xfrm>
        </p:spPr>
        <p:txBody>
          <a:bodyPr>
            <a:normAutofit fontScale="90000"/>
          </a:bodyPr>
          <a:lstStyle/>
          <a:p>
            <a:r>
              <a:rPr lang="pl-PL" sz="3200" dirty="0"/>
              <a:t>4. Dostępność zaplecza dydaktycznego</a:t>
            </a:r>
            <a:br>
              <a:rPr lang="pl-PL" sz="3200" dirty="0"/>
            </a:br>
            <a:r>
              <a:rPr lang="pl-PL" sz="3200" dirty="0"/>
              <a:t> i technicznego w szkole. </a:t>
            </a:r>
            <a:br>
              <a:rPr lang="pl-PL" sz="3200" dirty="0"/>
            </a:br>
            <a:r>
              <a:rPr lang="pl-PL" sz="2800" dirty="0"/>
              <a:t/>
            </a:r>
            <a:br>
              <a:rPr lang="pl-PL" sz="2800" dirty="0"/>
            </a:br>
            <a:endParaRPr lang="pl-PL" sz="32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259632" y="4779813"/>
            <a:ext cx="6400800" cy="1752600"/>
          </a:xfrm>
        </p:spPr>
        <p:txBody>
          <a:bodyPr/>
          <a:lstStyle/>
          <a:p>
            <a:endParaRPr lang="pl-PL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51329623"/>
              </p:ext>
            </p:extLst>
          </p:nvPr>
        </p:nvGraphicFramePr>
        <p:xfrm>
          <a:off x="899592" y="1628800"/>
          <a:ext cx="7392141" cy="1917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1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409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920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62339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1374618"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Times New Roman"/>
                          <a:ea typeface="Calibri"/>
                          <a:cs typeface="Times New Roman"/>
                        </a:rPr>
                        <a:t>Sala Lekcyjna</a:t>
                      </a:r>
                      <a:endParaRPr lang="pl-PL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Times New Roman"/>
                          <a:ea typeface="Calibri"/>
                          <a:cs typeface="Times New Roman"/>
                        </a:rPr>
                        <a:t>Sala Sportowa</a:t>
                      </a:r>
                      <a:endParaRPr lang="pl-PL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Times New Roman"/>
                          <a:ea typeface="Calibri"/>
                          <a:cs typeface="Times New Roman"/>
                        </a:rPr>
                        <a:t>Pracownia komputerowa </a:t>
                      </a:r>
                      <a:endParaRPr lang="pl-PL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Times New Roman"/>
                          <a:ea typeface="Calibri"/>
                          <a:cs typeface="Times New Roman"/>
                        </a:rPr>
                        <a:t>Świetlica</a:t>
                      </a:r>
                      <a:endParaRPr lang="pl-PL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Times New Roman"/>
                          <a:ea typeface="Calibri"/>
                          <a:cs typeface="Times New Roman"/>
                        </a:rPr>
                        <a:t>Stołówka</a:t>
                      </a:r>
                      <a:endParaRPr lang="pl-PL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Times New Roman"/>
                          <a:ea typeface="Calibri"/>
                          <a:cs typeface="Times New Roman"/>
                        </a:rPr>
                        <a:t>Kuchnia</a:t>
                      </a:r>
                      <a:endParaRPr lang="pl-PL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Times New Roman"/>
                          <a:ea typeface="Calibri"/>
                          <a:cs typeface="Times New Roman"/>
                        </a:rPr>
                        <a:t>Biblioteka</a:t>
                      </a:r>
                      <a:endParaRPr lang="pl-PL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Times New Roman"/>
                          <a:ea typeface="Calibri"/>
                          <a:cs typeface="Times New Roman"/>
                        </a:rPr>
                        <a:t>Boisko</a:t>
                      </a:r>
                      <a:endParaRPr lang="pl-PL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46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Times New Roman"/>
                          <a:ea typeface="Calibri"/>
                          <a:cs typeface="Times New Roman"/>
                        </a:rPr>
                        <a:t>Liczba </a:t>
                      </a:r>
                      <a:endParaRPr lang="pl-PL" sz="16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Times New Roman"/>
                          <a:ea typeface="Calibri"/>
                          <a:cs typeface="Times New Roman"/>
                        </a:rPr>
                        <a:t>pomieszczeń</a:t>
                      </a:r>
                      <a:endParaRPr lang="pl-PL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pl-PL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pl-PL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pl-PL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pl-PL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pl-PL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pl-PL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pl-PL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pl-PL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1027" name="Picture 3" descr="C:\Users\komp\Desktop\20230920_092420_169519728457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2077" y="3938937"/>
            <a:ext cx="4034585" cy="2472333"/>
          </a:xfrm>
          <a:prstGeom prst="rect">
            <a:avLst/>
          </a:prstGeom>
          <a:noFill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234019" y="1234796"/>
            <a:ext cx="83519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Szkoła mieści się w jednym budynku i posiada</a:t>
            </a:r>
            <a:r>
              <a:rPr kumimoji="0" lang="pl-PL" sz="1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niżej wymienione pomieszczenia:</a:t>
            </a:r>
            <a:endParaRPr kumimoji="0" lang="pl-PL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480" y="4389951"/>
            <a:ext cx="3816513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CBD74CCF-AC26-7CBD-493C-2160DD67AA0C}"/>
              </a:ext>
            </a:extLst>
          </p:cNvPr>
          <p:cNvSpPr txBox="1"/>
          <p:nvPr/>
        </p:nvSpPr>
        <p:spPr>
          <a:xfrm>
            <a:off x="539552" y="3951962"/>
            <a:ext cx="40324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000" dirty="0">
                <a:solidFill>
                  <a:srgbClr val="CC0066"/>
                </a:solidFill>
                <a:latin typeface="Calibri"/>
              </a:rPr>
              <a:t>Świetlica szkolna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CC00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F305762E-5063-8FC7-6FE3-C75FB326015B}"/>
              </a:ext>
            </a:extLst>
          </p:cNvPr>
          <p:cNvSpPr txBox="1"/>
          <p:nvPr/>
        </p:nvSpPr>
        <p:spPr>
          <a:xfrm>
            <a:off x="4556885" y="6441118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Biblioteka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1695</TotalTime>
  <Words>891</Words>
  <Application>Microsoft Office PowerPoint</Application>
  <PresentationFormat>Pokaz na ekranie (4:3)</PresentationFormat>
  <Paragraphs>420</Paragraphs>
  <Slides>30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31" baseType="lpstr">
      <vt:lpstr>Motyw pakietu Office</vt:lpstr>
      <vt:lpstr>Slajd 1</vt:lpstr>
      <vt:lpstr>SPIS TREŚCI  DO  PONIŻSZEGO  SPRAWOZDANIA:</vt:lpstr>
      <vt:lpstr>Slajd 3</vt:lpstr>
      <vt:lpstr>Slajd 4</vt:lpstr>
      <vt:lpstr>Slajd 5</vt:lpstr>
      <vt:lpstr>1.Liczba zatrudnionych nauczycieli w rozbiciu  na etaty – wg stopni awansu zawodowego  oraz pracowników niepedagogicznych.</vt:lpstr>
      <vt:lpstr>2. Liczba uczniów w szkole podstawowej w roku szkolnym 2022/2023 oraz za 2 lata szkolne wstecz.</vt:lpstr>
      <vt:lpstr>3. Liczba dzieci w przedszkolu w roku szkolnym 2022/2023 i 2 lata szkolne wstecz. </vt:lpstr>
      <vt:lpstr>4. Dostępność zaplecza dydaktycznego  i technicznego w szkole.   </vt:lpstr>
      <vt:lpstr>    5. Przyznane stypendia oraz nagrody  Wójta Gminy Dzwola.   Na zakończenie roku szkolnego 2022/23 dwoje naszych uczniów Oliwia L.  oraz Antonii G., otrzymało nagrodę Wójta Gminy Dzwola.</vt:lpstr>
      <vt:lpstr>6. Wyniki egzaminu ósmoklasisty  za rok szkolny 2022/2023 oraz ich analiza.</vt:lpstr>
      <vt:lpstr>7.  Dotacja celowa na podręczniki, materiały edukacyjne i ćwiczenia.</vt:lpstr>
      <vt:lpstr> 8. Dowóz uczniów do Zespołu Szkół w Dzwoli. </vt:lpstr>
      <vt:lpstr>9. Udział uczniów w konkursach, olimpiadach, projektach i akcjach.</vt:lpstr>
      <vt:lpstr> b) akcjach szkolnych: - Dzień Liczby π;   - udzielanie pierwszej pomocy  ,,Mały ratownik - Ratuję, bo umiem”;  - Bal karnawałowy dla Kl. I-III z udziałem „Koła Gospodyń Wiejskich” z Dzwoli;  - Udział uczniów w Konkursie „Cudze chwalicie, swego nie znacie” pod hasłem   Wiejsko Czarodziejsko;  - „Bezpiecznie na wsi mamy,      niebezpiecznych substancji unikamy”     KRUS  – konkurs plastyczny w kl. I-III      oraz  IV-VII;   - ,,Szkoła do hymnu”; </vt:lpstr>
      <vt:lpstr>  - Konkurs plastyczny:    „Zdrowy styl życia bez uzależnień”;  - Konkurs ,,Jestem bezpieczny”; organizowanym  przez Komendę Powiatową Policji  w Janowie Lub.;   -  udział w warsztatach kulinarnych:    „Tłusty czwartek”;     </vt:lpstr>
      <vt:lpstr>                  -  udział w Gminnym konkursie na dekorację świąteczną     „ Zając Wielkanocny”;  -  udział w 11 Gminnym Przeglądzie Kolęd i Pastorałek;  -  „Godzina dla Ziemi” – gaszenie światła na godzinę w sali lekcyjnej;  -  Europejki Dzień Numeru Alarmowego – 112; </vt:lpstr>
      <vt:lpstr>Slajd 18</vt:lpstr>
      <vt:lpstr>Slajd 19</vt:lpstr>
      <vt:lpstr>10. Osiągnięcia uczniów ZS Dzwola.</vt:lpstr>
      <vt:lpstr>Slajd 21</vt:lpstr>
      <vt:lpstr>d) realizowane projekty i programy   </vt:lpstr>
      <vt:lpstr>- „Jestem EKO” – program ekologiczny;  - „Ruch w życiu człowieka”-  program profilaktyczny;  - „Ja w relacjach. Jak zrozumieć siebie i innych?”     - projekt edukacyjny fundacji     Uniwersytet Dzieci – kl. V;   - „ Around the Culture” – projekt z edukacji globalnej – kl. V;  - Sprzątanie świata;</vt:lpstr>
      <vt:lpstr>11. Organizacja pracy wychowawczej. </vt:lpstr>
      <vt:lpstr>12.  Pomoc psychologiczno-pedagogiczna  w szkole.</vt:lpstr>
      <vt:lpstr>13. Uczestnictwo szkoły w programach i projektach        finansowych z funduszy zewnętrznych. </vt:lpstr>
      <vt:lpstr> 2. Wycieczka szkolna jednodniowa do Sandomierza klasy I – III. </vt:lpstr>
      <vt:lpstr>14. Realizowane inwestycje i remonty w szkole.      Podczas ferii zimowych w jednej pracowni komputerowej zostały pomalowane ściany białą farbą emulsyjną oraz lamperie farbą olejną na kolor szary.  Zostały również zamontowane 3 rolety na okna w kolorze srebrnym.     </vt:lpstr>
      <vt:lpstr>15.  Wykonanie budżetu szkoły za 2022 rok.</vt:lpstr>
      <vt:lpstr>Slajd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komp</dc:creator>
  <cp:lastModifiedBy>Iwona</cp:lastModifiedBy>
  <cp:revision>199</cp:revision>
  <dcterms:created xsi:type="dcterms:W3CDTF">2023-10-23T09:47:46Z</dcterms:created>
  <dcterms:modified xsi:type="dcterms:W3CDTF">2023-10-29T18:44:48Z</dcterms:modified>
</cp:coreProperties>
</file>