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52" r:id="rId1"/>
  </p:sldMasterIdLst>
  <p:notesMasterIdLst>
    <p:notesMasterId r:id="rId81"/>
  </p:notesMasterIdLst>
  <p:sldIdLst>
    <p:sldId id="256" r:id="rId2"/>
    <p:sldId id="257" r:id="rId3"/>
    <p:sldId id="264" r:id="rId4"/>
    <p:sldId id="299" r:id="rId5"/>
    <p:sldId id="258" r:id="rId6"/>
    <p:sldId id="300" r:id="rId7"/>
    <p:sldId id="260" r:id="rId8"/>
    <p:sldId id="301" r:id="rId9"/>
    <p:sldId id="261" r:id="rId10"/>
    <p:sldId id="262" r:id="rId11"/>
    <p:sldId id="302" r:id="rId12"/>
    <p:sldId id="263" r:id="rId13"/>
    <p:sldId id="317" r:id="rId14"/>
    <p:sldId id="282" r:id="rId15"/>
    <p:sldId id="283" r:id="rId16"/>
    <p:sldId id="284" r:id="rId17"/>
    <p:sldId id="285" r:id="rId18"/>
    <p:sldId id="278" r:id="rId19"/>
    <p:sldId id="279" r:id="rId20"/>
    <p:sldId id="280" r:id="rId21"/>
    <p:sldId id="281" r:id="rId22"/>
    <p:sldId id="303" r:id="rId23"/>
    <p:sldId id="265" r:id="rId24"/>
    <p:sldId id="266" r:id="rId25"/>
    <p:sldId id="304" r:id="rId26"/>
    <p:sldId id="347" r:id="rId27"/>
    <p:sldId id="267" r:id="rId28"/>
    <p:sldId id="268" r:id="rId29"/>
    <p:sldId id="355" r:id="rId30"/>
    <p:sldId id="269" r:id="rId31"/>
    <p:sldId id="331" r:id="rId32"/>
    <p:sldId id="349" r:id="rId33"/>
    <p:sldId id="270" r:id="rId34"/>
    <p:sldId id="332" r:id="rId35"/>
    <p:sldId id="333" r:id="rId36"/>
    <p:sldId id="305" r:id="rId37"/>
    <p:sldId id="272" r:id="rId38"/>
    <p:sldId id="356" r:id="rId39"/>
    <p:sldId id="357" r:id="rId40"/>
    <p:sldId id="358" r:id="rId41"/>
    <p:sldId id="335" r:id="rId42"/>
    <p:sldId id="273" r:id="rId43"/>
    <p:sldId id="354" r:id="rId44"/>
    <p:sldId id="296" r:id="rId45"/>
    <p:sldId id="309" r:id="rId46"/>
    <p:sldId id="350" r:id="rId47"/>
    <p:sldId id="351" r:id="rId48"/>
    <p:sldId id="274" r:id="rId49"/>
    <p:sldId id="308" r:id="rId50"/>
    <p:sldId id="337" r:id="rId51"/>
    <p:sldId id="339" r:id="rId52"/>
    <p:sldId id="338" r:id="rId53"/>
    <p:sldId id="353" r:id="rId54"/>
    <p:sldId id="341" r:id="rId55"/>
    <p:sldId id="275" r:id="rId56"/>
    <p:sldId id="276" r:id="rId57"/>
    <p:sldId id="315" r:id="rId58"/>
    <p:sldId id="352" r:id="rId59"/>
    <p:sldId id="316" r:id="rId60"/>
    <p:sldId id="277" r:id="rId61"/>
    <p:sldId id="318" r:id="rId62"/>
    <p:sldId id="286" r:id="rId63"/>
    <p:sldId id="298" r:id="rId64"/>
    <p:sldId id="287" r:id="rId65"/>
    <p:sldId id="346" r:id="rId66"/>
    <p:sldId id="319" r:id="rId67"/>
    <p:sldId id="288" r:id="rId68"/>
    <p:sldId id="320" r:id="rId69"/>
    <p:sldId id="289" r:id="rId70"/>
    <p:sldId id="359" r:id="rId71"/>
    <p:sldId id="360" r:id="rId72"/>
    <p:sldId id="321" r:id="rId73"/>
    <p:sldId id="290" r:id="rId74"/>
    <p:sldId id="294" r:id="rId75"/>
    <p:sldId id="323" r:id="rId76"/>
    <p:sldId id="362" r:id="rId77"/>
    <p:sldId id="361" r:id="rId78"/>
    <p:sldId id="363" r:id="rId79"/>
    <p:sldId id="345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D4891-749D-4A5B-BC8B-3A1428779EFB}" type="datetimeFigureOut">
              <a:rPr lang="pl-PL" smtClean="0"/>
              <a:pPr/>
              <a:t>2023-11-03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2DCC-3E06-4230-9E05-224585186D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2475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C32A-6FA7-4008-B23F-EA443D8C8D74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383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01D-9583-4CFA-A744-FC41BCBB5047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276901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01D-9583-4CFA-A744-FC41BCBB5047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1820493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01D-9583-4CFA-A744-FC41BCBB5047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6616707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01D-9583-4CFA-A744-FC41BCBB5047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2450560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01D-9583-4CFA-A744-FC41BCBB5047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7909926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3CD2-9D07-4F45-A375-5B6AA47CA1F2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4189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CAEB-B0C6-42AA-9451-2EFF6BBFEB31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4647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D05E-87CB-4F9C-AD37-9CA110069699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3400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48F4-A8B3-4CDF-A5B2-46A6121CC86C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7551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32672-DE0B-4BD1-B2BD-FCE81C904FF4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0969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5BB1-3FB4-4238-9F59-8F818ED2235A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137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10D7-6E00-40F2-B356-7F93B810176F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6112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CEEC-41A2-4A1A-A21C-EEF110B56F87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2574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68C6-9F73-4659-A04A-312113CD9261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7409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7C95-FEC8-4C24-B2CF-984A36B12BF6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868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601D-9583-4CFA-A744-FC41BCBB5047}" type="datetime1">
              <a:rPr lang="pl-PL" smtClean="0"/>
              <a:pPr/>
              <a:t>2023-11-03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1E6C528-04DA-4EA3-B8A0-C1E0DF8B40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6074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6FA1D6-F7B6-4B40-9AD0-BC0986007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5590" y="1244313"/>
            <a:ext cx="9218612" cy="2505902"/>
          </a:xfrm>
        </p:spPr>
        <p:txBody>
          <a:bodyPr>
            <a:noAutofit/>
          </a:bodyPr>
          <a:lstStyle/>
          <a:p>
            <a:r>
              <a:rPr lang="pl-PL" sz="4000" dirty="0"/>
              <a:t>Sprawozdanie z realizacji zadań oświatowych</a:t>
            </a:r>
            <a:br>
              <a:rPr lang="pl-PL" sz="4000" dirty="0"/>
            </a:br>
            <a:r>
              <a:rPr lang="pl-PL" sz="4000" dirty="0"/>
              <a:t>w Zespole Szkół w Krzemieniu</a:t>
            </a:r>
            <a:br>
              <a:rPr lang="pl-PL" sz="4000" dirty="0"/>
            </a:br>
            <a:r>
              <a:rPr lang="pl-PL" sz="4000" dirty="0"/>
              <a:t>w roku szkolnym 2022/2023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DA3AEEF-A640-48F8-9D3B-374230A69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5590" y="5427134"/>
            <a:ext cx="8915399" cy="1126283"/>
          </a:xfrm>
        </p:spPr>
        <p:txBody>
          <a:bodyPr/>
          <a:lstStyle/>
          <a:p>
            <a:pPr algn="r"/>
            <a:r>
              <a:rPr lang="pl-PL" dirty="0"/>
              <a:t>Dyrektor Zespołu Szkół w Krzemieniu</a:t>
            </a:r>
          </a:p>
          <a:p>
            <a:pPr algn="r"/>
            <a:r>
              <a:rPr lang="pl-PL" dirty="0"/>
              <a:t>mgr Tomasz Dudzic</a:t>
            </a:r>
          </a:p>
        </p:txBody>
      </p:sp>
    </p:spTree>
    <p:extLst>
      <p:ext uri="{BB962C8B-B14F-4D97-AF65-F5344CB8AC3E}">
        <p14:creationId xmlns:p14="http://schemas.microsoft.com/office/powerpoint/2010/main" xmlns="" val="185184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C9533A-6252-466F-B021-0116B23B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897" y="214353"/>
            <a:ext cx="7482399" cy="2068285"/>
          </a:xfrm>
        </p:spPr>
        <p:txBody>
          <a:bodyPr>
            <a:normAutofit/>
          </a:bodyPr>
          <a:lstStyle/>
          <a:p>
            <a:r>
              <a:rPr lang="pl-PL" sz="3100" dirty="0"/>
              <a:t>Natomiast liczba nauczycieli </a:t>
            </a:r>
            <a:br>
              <a:rPr lang="pl-PL" sz="3100" dirty="0"/>
            </a:br>
            <a:r>
              <a:rPr lang="pl-PL" sz="3100" dirty="0"/>
              <a:t>w rozbiciu na etaty </a:t>
            </a:r>
            <a:br>
              <a:rPr lang="pl-PL" sz="3100" dirty="0"/>
            </a:br>
            <a:r>
              <a:rPr lang="pl-PL" sz="3100" dirty="0"/>
              <a:t>wg stopnia awansu zawodowego </a:t>
            </a:r>
            <a:br>
              <a:rPr lang="pl-PL" sz="3100" dirty="0"/>
            </a:br>
            <a:r>
              <a:rPr lang="pl-PL" sz="3100" dirty="0"/>
              <a:t>tak oto się przedstawia:</a:t>
            </a:r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C8D5A51A-FDF1-4970-8DD7-21CDEB3D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2897" y="6278522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C7F480A0-A4EF-4F61-81EF-4EBB50FF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10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68C74846-71E6-4A80-915E-9886AE1FA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2272050"/>
              </p:ext>
            </p:extLst>
          </p:nvPr>
        </p:nvGraphicFramePr>
        <p:xfrm>
          <a:off x="3112897" y="2282638"/>
          <a:ext cx="7259907" cy="3879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458">
                  <a:extLst>
                    <a:ext uri="{9D8B030D-6E8A-4147-A177-3AD203B41FA5}">
                      <a16:colId xmlns:a16="http://schemas.microsoft.com/office/drawing/2014/main" xmlns="" val="2887394225"/>
                    </a:ext>
                  </a:extLst>
                </a:gridCol>
                <a:gridCol w="1163458">
                  <a:extLst>
                    <a:ext uri="{9D8B030D-6E8A-4147-A177-3AD203B41FA5}">
                      <a16:colId xmlns:a16="http://schemas.microsoft.com/office/drawing/2014/main" xmlns="" val="1254613548"/>
                    </a:ext>
                  </a:extLst>
                </a:gridCol>
                <a:gridCol w="1166159">
                  <a:extLst>
                    <a:ext uri="{9D8B030D-6E8A-4147-A177-3AD203B41FA5}">
                      <a16:colId xmlns:a16="http://schemas.microsoft.com/office/drawing/2014/main" xmlns="" val="2275149642"/>
                    </a:ext>
                  </a:extLst>
                </a:gridCol>
                <a:gridCol w="1215688">
                  <a:extLst>
                    <a:ext uri="{9D8B030D-6E8A-4147-A177-3AD203B41FA5}">
                      <a16:colId xmlns:a16="http://schemas.microsoft.com/office/drawing/2014/main" xmlns="" val="889187214"/>
                    </a:ext>
                  </a:extLst>
                </a:gridCol>
                <a:gridCol w="1215688">
                  <a:extLst>
                    <a:ext uri="{9D8B030D-6E8A-4147-A177-3AD203B41FA5}">
                      <a16:colId xmlns:a16="http://schemas.microsoft.com/office/drawing/2014/main" xmlns="" val="229805819"/>
                    </a:ext>
                  </a:extLst>
                </a:gridCol>
                <a:gridCol w="1335456">
                  <a:extLst>
                    <a:ext uri="{9D8B030D-6E8A-4147-A177-3AD203B41FA5}">
                      <a16:colId xmlns:a16="http://schemas.microsoft.com/office/drawing/2014/main" xmlns="" val="1522814936"/>
                    </a:ext>
                  </a:extLst>
                </a:gridCol>
              </a:tblGrid>
              <a:tr h="31225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Zatrudnieni nauczyciele w Zespole Szkół w Krzemieniu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983244"/>
                  </a:ext>
                </a:extLst>
              </a:tr>
              <a:tr h="646592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Zatrudnieni w pełnym wymiarze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ogółem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 stopnia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minowany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dyplomowany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05954993"/>
                  </a:ext>
                </a:extLst>
              </a:tr>
              <a:tr h="312451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20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1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01423484"/>
                  </a:ext>
                </a:extLst>
              </a:tr>
              <a:tr h="6465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Zatrudnieni w niepełnym wymiarze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Liczba osób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1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36295715"/>
                  </a:ext>
                </a:extLst>
              </a:tr>
              <a:tr h="13363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Liczba etatów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2,54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0,56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07949887"/>
                  </a:ext>
                </a:extLst>
              </a:tr>
              <a:tr h="3124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Razem etaty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22,54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03562959"/>
                  </a:ext>
                </a:extLst>
              </a:tr>
              <a:tr h="3124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Razem osoby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24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21571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8681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7533E4-5903-48A8-9CF9-48D7DC0E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514" y="645456"/>
            <a:ext cx="9375486" cy="4396327"/>
          </a:xfrm>
        </p:spPr>
        <p:txBody>
          <a:bodyPr>
            <a:normAutofit/>
          </a:bodyPr>
          <a:lstStyle/>
          <a:p>
            <a:r>
              <a:rPr lang="pl-PL" dirty="0"/>
              <a:t>4. Dostępność zaplecza technicznego </a:t>
            </a:r>
            <a:br>
              <a:rPr lang="pl-PL" dirty="0"/>
            </a:br>
            <a:r>
              <a:rPr lang="pl-PL" dirty="0"/>
              <a:t>i dydaktycznego tj. liczba </a:t>
            </a:r>
            <a:r>
              <a:rPr lang="pl-PL" dirty="0" err="1"/>
              <a:t>sal</a:t>
            </a:r>
            <a:r>
              <a:rPr lang="pl-PL" dirty="0"/>
              <a:t> lekcyjnych, pracowni komputerowych, </a:t>
            </a:r>
            <a:r>
              <a:rPr lang="pl-PL" dirty="0" err="1"/>
              <a:t>sal</a:t>
            </a:r>
            <a:r>
              <a:rPr lang="pl-PL" dirty="0"/>
              <a:t> gimnastycznych oraz boiska sportowe, świetlice szkolne, biblioteki, stołówki itp.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78C11B39-DE93-4980-86B0-0CCBBF5D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6514" y="6105481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0787325-6AEC-413F-8484-BE384ECA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069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64A2D0-5508-426E-AD7A-2B7BDABF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797" y="264168"/>
            <a:ext cx="8911687" cy="1412352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Zaplecze techniczne i dydaktyczne </a:t>
            </a:r>
            <a:br>
              <a:rPr lang="pl-PL" sz="3100" dirty="0"/>
            </a:br>
            <a:r>
              <a:rPr lang="pl-PL" sz="3100" dirty="0"/>
              <a:t>w Zespole Szkół w Krzemieniu przedstawia się następująco:</a:t>
            </a:r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762FE4A-DE51-4C0D-B433-1907A570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9797" y="6436334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B8A1029C-AA12-440F-B98B-6D766BC3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12</a:t>
            </a:fld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42F4CF33-E1E4-4C23-846F-21A5E646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1332533"/>
              </p:ext>
            </p:extLst>
          </p:nvPr>
        </p:nvGraphicFramePr>
        <p:xfrm>
          <a:off x="3139797" y="1803632"/>
          <a:ext cx="6415026" cy="1859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4626">
                  <a:extLst>
                    <a:ext uri="{9D8B030D-6E8A-4147-A177-3AD203B41FA5}">
                      <a16:colId xmlns:a16="http://schemas.microsoft.com/office/drawing/2014/main" xmlns="" val="2897989393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1087119055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734882593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400868363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2904509846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1464799557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2146643050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3253629647"/>
                    </a:ext>
                  </a:extLst>
                </a:gridCol>
                <a:gridCol w="655050">
                  <a:extLst>
                    <a:ext uri="{9D8B030D-6E8A-4147-A177-3AD203B41FA5}">
                      <a16:colId xmlns:a16="http://schemas.microsoft.com/office/drawing/2014/main" xmlns="" val="1485663390"/>
                    </a:ext>
                  </a:extLst>
                </a:gridCol>
              </a:tblGrid>
              <a:tr h="1200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Sala Lekcyjna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Sala Sportowa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Pracownia komputerowa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Świetlica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Stołówka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Kuchnia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Biblioteka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Boisko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/>
                </a:tc>
                <a:extLst>
                  <a:ext uri="{0D108BD9-81ED-4DB2-BD59-A6C34878D82A}">
                    <a16:rowId xmlns:a16="http://schemas.microsoft.com/office/drawing/2014/main" xmlns="" val="231130749"/>
                  </a:ext>
                </a:extLst>
              </a:tr>
              <a:tr h="659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Liczba</a:t>
                      </a:r>
                      <a:endParaRPr lang="pl-PL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pomieszczeń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10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01625048"/>
                  </a:ext>
                </a:extLst>
              </a:tr>
            </a:tbl>
          </a:graphicData>
        </a:graphic>
      </p:graphicFrame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42C0B0A-2EB7-47CE-B167-1B4E8416C4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770" y="3827459"/>
            <a:ext cx="3313564" cy="248517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2CF2851-0DD0-7B92-882D-F5B9F9F96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7920" y="3827460"/>
            <a:ext cx="3313564" cy="24851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2AA0432-B170-D4C1-5F2F-497A6512F4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845" y="3827460"/>
            <a:ext cx="3313564" cy="24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058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E4337C-090F-478B-B137-EEAEE758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938" y="1085528"/>
            <a:ext cx="9214098" cy="2741850"/>
          </a:xfrm>
        </p:spPr>
        <p:txBody>
          <a:bodyPr>
            <a:normAutofit/>
          </a:bodyPr>
          <a:lstStyle/>
          <a:p>
            <a:r>
              <a:rPr lang="pl-PL" dirty="0"/>
              <a:t>5. Wyniki egzaminu ósmoklasisty </a:t>
            </a:r>
            <a:br>
              <a:rPr lang="pl-PL" dirty="0"/>
            </a:br>
            <a:r>
              <a:rPr lang="pl-PL" dirty="0"/>
              <a:t>(%, punkty i stanin) za rok szkolny 2022/2023 i poprzedni rok szkolny oraz ich analiza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35A0AC5-332C-497D-836D-8577EF13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8938" y="6102252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AFA81DF6-B150-4240-BD7B-056E2D38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14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E0240D-3E9E-4A28-911A-17D25E69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501" y="601036"/>
            <a:ext cx="8911687" cy="1280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Wyniki egzaminu ósmoklasisty za rok szkolny 2022/2023 przedstawiają się następująco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C948025-4230-40C0-9073-86F8E588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8501" y="6144197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201E10FB-0A35-434F-8C6E-0A7268D4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14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ADD013E2-17E5-4E56-8376-AC626567F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7356893"/>
              </p:ext>
            </p:extLst>
          </p:nvPr>
        </p:nvGraphicFramePr>
        <p:xfrm>
          <a:off x="2748501" y="1881926"/>
          <a:ext cx="8489605" cy="4113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2637">
                  <a:extLst>
                    <a:ext uri="{9D8B030D-6E8A-4147-A177-3AD203B41FA5}">
                      <a16:colId xmlns:a16="http://schemas.microsoft.com/office/drawing/2014/main" xmlns="" val="2182998337"/>
                    </a:ext>
                  </a:extLst>
                </a:gridCol>
                <a:gridCol w="803448">
                  <a:extLst>
                    <a:ext uri="{9D8B030D-6E8A-4147-A177-3AD203B41FA5}">
                      <a16:colId xmlns:a16="http://schemas.microsoft.com/office/drawing/2014/main" xmlns="" val="2375844568"/>
                    </a:ext>
                  </a:extLst>
                </a:gridCol>
                <a:gridCol w="794974">
                  <a:extLst>
                    <a:ext uri="{9D8B030D-6E8A-4147-A177-3AD203B41FA5}">
                      <a16:colId xmlns:a16="http://schemas.microsoft.com/office/drawing/2014/main" xmlns="" val="1034341669"/>
                    </a:ext>
                  </a:extLst>
                </a:gridCol>
                <a:gridCol w="802601">
                  <a:extLst>
                    <a:ext uri="{9D8B030D-6E8A-4147-A177-3AD203B41FA5}">
                      <a16:colId xmlns:a16="http://schemas.microsoft.com/office/drawing/2014/main" xmlns="" val="1450952944"/>
                    </a:ext>
                  </a:extLst>
                </a:gridCol>
                <a:gridCol w="802601">
                  <a:extLst>
                    <a:ext uri="{9D8B030D-6E8A-4147-A177-3AD203B41FA5}">
                      <a16:colId xmlns:a16="http://schemas.microsoft.com/office/drawing/2014/main" xmlns="" val="1346476895"/>
                    </a:ext>
                  </a:extLst>
                </a:gridCol>
                <a:gridCol w="794974">
                  <a:extLst>
                    <a:ext uri="{9D8B030D-6E8A-4147-A177-3AD203B41FA5}">
                      <a16:colId xmlns:a16="http://schemas.microsoft.com/office/drawing/2014/main" xmlns="" val="1320247503"/>
                    </a:ext>
                  </a:extLst>
                </a:gridCol>
                <a:gridCol w="802601">
                  <a:extLst>
                    <a:ext uri="{9D8B030D-6E8A-4147-A177-3AD203B41FA5}">
                      <a16:colId xmlns:a16="http://schemas.microsoft.com/office/drawing/2014/main" xmlns="" val="2714826318"/>
                    </a:ext>
                  </a:extLst>
                </a:gridCol>
                <a:gridCol w="802601">
                  <a:extLst>
                    <a:ext uri="{9D8B030D-6E8A-4147-A177-3AD203B41FA5}">
                      <a16:colId xmlns:a16="http://schemas.microsoft.com/office/drawing/2014/main" xmlns="" val="3429353626"/>
                    </a:ext>
                  </a:extLst>
                </a:gridCol>
                <a:gridCol w="794974">
                  <a:extLst>
                    <a:ext uri="{9D8B030D-6E8A-4147-A177-3AD203B41FA5}">
                      <a16:colId xmlns:a16="http://schemas.microsoft.com/office/drawing/2014/main" xmlns="" val="3816685589"/>
                    </a:ext>
                  </a:extLst>
                </a:gridCol>
                <a:gridCol w="788194">
                  <a:extLst>
                    <a:ext uri="{9D8B030D-6E8A-4147-A177-3AD203B41FA5}">
                      <a16:colId xmlns:a16="http://schemas.microsoft.com/office/drawing/2014/main" xmlns="" val="1330414866"/>
                    </a:ext>
                  </a:extLst>
                </a:gridCol>
              </a:tblGrid>
              <a:tr h="688145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dirty="0">
                          <a:effectLst/>
                        </a:rPr>
                        <a:t>Średnie wyniki szkół z egzaminu ósmoklasisty w roku szkolnym 2022/2023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746179"/>
                  </a:ext>
                </a:extLst>
              </a:tr>
              <a:tr h="59008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Szkoła Podstawowa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Język polski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Matematyka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+mn-lt"/>
                        </a:rPr>
                        <a:t>Język angielski poziom podstawowy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0438504"/>
                  </a:ext>
                </a:extLst>
              </a:tr>
              <a:tr h="28358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Maksymalna liczba punktów w poszczególnych zakresach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145451"/>
                  </a:ext>
                </a:extLst>
              </a:tr>
              <a:tr h="54083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Średnia (%)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Punkty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Stanin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Średnia (%)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Punkty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Stanin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Średnia (%)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Punkty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Stanin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82187889"/>
                  </a:ext>
                </a:extLst>
              </a:tr>
              <a:tr h="28358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Krzemień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7743080"/>
                  </a:ext>
                </a:extLst>
              </a:tr>
              <a:tr h="283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2022/2023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5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35,75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5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14650092"/>
                  </a:ext>
                </a:extLst>
              </a:tr>
              <a:tr h="301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Gmina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59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32,45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5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47491288"/>
                  </a:ext>
                </a:extLst>
              </a:tr>
              <a:tr h="301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Powiat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12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58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31,9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07094419"/>
                  </a:ext>
                </a:extLst>
              </a:tr>
              <a:tr h="54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Województwo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13,25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35,2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30961558"/>
                  </a:ext>
                </a:extLst>
              </a:tr>
              <a:tr h="301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Kraj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13,25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5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36,3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849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7675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D2792F-A0D6-4E37-ADBD-3DE20453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380" y="512462"/>
            <a:ext cx="8728209" cy="1280890"/>
          </a:xfrm>
        </p:spPr>
        <p:txBody>
          <a:bodyPr>
            <a:noAutofit/>
          </a:bodyPr>
          <a:lstStyle/>
          <a:p>
            <a:r>
              <a:rPr lang="pl-PL" sz="2800" dirty="0"/>
              <a:t>Średni wynik z języka polskiego na tle gminy, powiatu województwa i kraju – maj 2023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FF7BCF9-E85F-4929-8605-0F7CED20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7380" y="6085474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C6A2AE7D-D2FF-416E-B4C0-4E2DB85DF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97D99EE-B9CE-FD76-8042-B3738F13BD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380" y="1739529"/>
            <a:ext cx="6647739" cy="4016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490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29D326-B81E-4F0F-8D4B-1C645D05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40" y="512462"/>
            <a:ext cx="8268568" cy="12808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Średni wynik z matematyki na tle gminy, powiatu województwa i kraju – maj 2023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AA97DCA-8DE4-4BFF-9A69-C8EB9783D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40" y="6051918"/>
            <a:ext cx="7619999" cy="374049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4BA55EB9-FBA1-4958-A0DE-013B8853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5AB396E-2283-3B09-1D6F-9D46C2B37C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616599"/>
            <a:ext cx="6946694" cy="4163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3691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E68506-C734-49F6-9954-05B1D9B1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5" y="590594"/>
            <a:ext cx="8594259" cy="12808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Średni wynik z języka angielskiego na tle gminy, powiatu województwa i kraju – maj 2023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55CC60C-CC17-4D39-BAE7-25E2F2CC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274" y="6084843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15AE6AD4-C40D-45B5-A325-D789C07D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5357F0-AC60-A5C5-CA15-9E17F4610A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3274" y="1777484"/>
            <a:ext cx="6748681" cy="4026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6811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2523F6-3EB7-4038-92D7-310E6107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457" y="406452"/>
            <a:ext cx="8101450" cy="1127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Wyniki egzaminu ósmoklasisty za rok szkolny 2021/2022 przedstawiają się następująco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7A4798F-3685-4D32-B575-7AD24590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1457" y="6126884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E2EF3D5A-7CEF-48A0-89C8-B2D026DF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18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BEB18D98-D1DB-4FED-A321-571F44528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9732668"/>
              </p:ext>
            </p:extLst>
          </p:nvPr>
        </p:nvGraphicFramePr>
        <p:xfrm>
          <a:off x="2751457" y="1793352"/>
          <a:ext cx="8911687" cy="3956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7402">
                  <a:extLst>
                    <a:ext uri="{9D8B030D-6E8A-4147-A177-3AD203B41FA5}">
                      <a16:colId xmlns:a16="http://schemas.microsoft.com/office/drawing/2014/main" xmlns="" val="930107768"/>
                    </a:ext>
                  </a:extLst>
                </a:gridCol>
                <a:gridCol w="843394">
                  <a:extLst>
                    <a:ext uri="{9D8B030D-6E8A-4147-A177-3AD203B41FA5}">
                      <a16:colId xmlns:a16="http://schemas.microsoft.com/office/drawing/2014/main" xmlns="" val="2021381705"/>
                    </a:ext>
                  </a:extLst>
                </a:gridCol>
                <a:gridCol w="834498">
                  <a:extLst>
                    <a:ext uri="{9D8B030D-6E8A-4147-A177-3AD203B41FA5}">
                      <a16:colId xmlns:a16="http://schemas.microsoft.com/office/drawing/2014/main" xmlns="" val="3442120858"/>
                    </a:ext>
                  </a:extLst>
                </a:gridCol>
                <a:gridCol w="842504">
                  <a:extLst>
                    <a:ext uri="{9D8B030D-6E8A-4147-A177-3AD203B41FA5}">
                      <a16:colId xmlns:a16="http://schemas.microsoft.com/office/drawing/2014/main" xmlns="" val="377645099"/>
                    </a:ext>
                  </a:extLst>
                </a:gridCol>
                <a:gridCol w="842504">
                  <a:extLst>
                    <a:ext uri="{9D8B030D-6E8A-4147-A177-3AD203B41FA5}">
                      <a16:colId xmlns:a16="http://schemas.microsoft.com/office/drawing/2014/main" xmlns="" val="818523526"/>
                    </a:ext>
                  </a:extLst>
                </a:gridCol>
                <a:gridCol w="834498">
                  <a:extLst>
                    <a:ext uri="{9D8B030D-6E8A-4147-A177-3AD203B41FA5}">
                      <a16:colId xmlns:a16="http://schemas.microsoft.com/office/drawing/2014/main" xmlns="" val="733759519"/>
                    </a:ext>
                  </a:extLst>
                </a:gridCol>
                <a:gridCol w="842504">
                  <a:extLst>
                    <a:ext uri="{9D8B030D-6E8A-4147-A177-3AD203B41FA5}">
                      <a16:colId xmlns:a16="http://schemas.microsoft.com/office/drawing/2014/main" xmlns="" val="1350116448"/>
                    </a:ext>
                  </a:extLst>
                </a:gridCol>
                <a:gridCol w="842504">
                  <a:extLst>
                    <a:ext uri="{9D8B030D-6E8A-4147-A177-3AD203B41FA5}">
                      <a16:colId xmlns:a16="http://schemas.microsoft.com/office/drawing/2014/main" xmlns="" val="754439097"/>
                    </a:ext>
                  </a:extLst>
                </a:gridCol>
                <a:gridCol w="834498">
                  <a:extLst>
                    <a:ext uri="{9D8B030D-6E8A-4147-A177-3AD203B41FA5}">
                      <a16:colId xmlns:a16="http://schemas.microsoft.com/office/drawing/2014/main" xmlns="" val="401279680"/>
                    </a:ext>
                  </a:extLst>
                </a:gridCol>
                <a:gridCol w="827381">
                  <a:extLst>
                    <a:ext uri="{9D8B030D-6E8A-4147-A177-3AD203B41FA5}">
                      <a16:colId xmlns:a16="http://schemas.microsoft.com/office/drawing/2014/main" xmlns="" val="633851537"/>
                    </a:ext>
                  </a:extLst>
                </a:gridCol>
              </a:tblGrid>
              <a:tr h="68889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dirty="0">
                          <a:effectLst/>
                        </a:rPr>
                        <a:t>Średnie wyniki szkół z egzaminu ósmoklasisty w roku szkolnym 2021/2022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885682"/>
                  </a:ext>
                </a:extLst>
              </a:tr>
              <a:tr h="59984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Szkoła Podstawowa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Język polski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+mn-lt"/>
                        </a:rPr>
                        <a:t>Matematyka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  <a:latin typeface="+mn-lt"/>
                        </a:rPr>
                        <a:t>Język angielski poziom podstawowy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4321092"/>
                  </a:ext>
                </a:extLst>
              </a:tr>
              <a:tr h="28388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Maksymalna liczba punktów w poszczególnych zakresach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6133419"/>
                  </a:ext>
                </a:extLst>
              </a:tr>
              <a:tr h="5497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Średnia (%)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Punkty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Stanin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Średnia (%)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Punkty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Stanin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Średnia (%)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Punkty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Stanin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45484554"/>
                  </a:ext>
                </a:extLst>
              </a:tr>
              <a:tr h="28388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Krzemień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2753149"/>
                  </a:ext>
                </a:extLst>
              </a:tr>
              <a:tr h="283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2021/2022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59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26,4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14,8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37,9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64084640"/>
                  </a:ext>
                </a:extLst>
              </a:tr>
              <a:tr h="301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Gmina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56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25,1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13,5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30,2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76384501"/>
                  </a:ext>
                </a:extLst>
              </a:tr>
              <a:tr h="301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Powiat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26,8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5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12,3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33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13274881"/>
                  </a:ext>
                </a:extLst>
              </a:tr>
              <a:tr h="361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Województwo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61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27,3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6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14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5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64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35,1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94873596"/>
                  </a:ext>
                </a:extLst>
              </a:tr>
              <a:tr h="301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Kraj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  <a:latin typeface="+mn-lt"/>
                        </a:rPr>
                        <a:t>60</a:t>
                      </a:r>
                      <a:endParaRPr lang="pl-P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26,8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14,3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67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36,8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+mn-lt"/>
                        </a:rPr>
                        <a:t>6</a:t>
                      </a:r>
                      <a:endParaRPr lang="pl-P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47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511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F94585-8700-4AC4-BF70-96053537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170" y="512462"/>
            <a:ext cx="8126617" cy="1280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Średni wynik z języka polskiego na tle gminy, powiatu województwa i kraju – maj 2022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F7A6134-3C31-4453-8B22-FC30CA44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1170" y="6162975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131AE270-CAD0-40AC-9DDD-F0A71F95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905B071-F869-C1B7-4595-BAC0F12F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5" b="1821"/>
          <a:stretch/>
        </p:blipFill>
        <p:spPr bwMode="auto">
          <a:xfrm>
            <a:off x="3011170" y="1778062"/>
            <a:ext cx="6267054" cy="41201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79460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D7F0AF-6DB0-46D9-86F9-45982394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501" y="357067"/>
            <a:ext cx="8911687" cy="1280890"/>
          </a:xfrm>
        </p:spPr>
        <p:txBody>
          <a:bodyPr/>
          <a:lstStyle/>
          <a:p>
            <a:r>
              <a:rPr lang="pl-PL" dirty="0"/>
              <a:t>Sprawozdanie zawiera następujące treści: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7752C77-9DAB-43B9-9C16-07AC8F79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501" y="1836737"/>
            <a:ext cx="8915400" cy="41002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1. Liczba dzieci w przedszkolu w roku szkolnym 2022/2023 i 2 lata szkolne wstecz.</a:t>
            </a:r>
          </a:p>
          <a:p>
            <a:pPr marL="0" indent="0" algn="just">
              <a:buNone/>
            </a:pPr>
            <a:r>
              <a:rPr lang="pl-PL" dirty="0"/>
              <a:t>2. Liczba uczniów, oddziałów – klas, średnia liczba uczniów w klasie w szkole podstawowej w roku szkolnym 2022/2023 oraz za 2 lata szkolne wstecz.</a:t>
            </a:r>
          </a:p>
          <a:p>
            <a:pPr marL="0" indent="0" algn="just">
              <a:buNone/>
            </a:pPr>
            <a:r>
              <a:rPr lang="pl-PL" dirty="0"/>
              <a:t>3. Liczba zatrudnionych nauczycieli w rozbiciu na etaty – wg stopni awansu zawodowego oraz innych pracowników niepedagogicznych szkoły (obsługa, pomoce nauczycieli, prac. stołówek, sekretarki – w etatach). </a:t>
            </a:r>
          </a:p>
          <a:p>
            <a:pPr marL="0" indent="0" algn="just">
              <a:buNone/>
            </a:pPr>
            <a:r>
              <a:rPr lang="pl-PL" dirty="0"/>
              <a:t>4. Dostępność zaplecza technicznego i dydaktycznego tj. liczba: </a:t>
            </a:r>
            <a:r>
              <a:rPr lang="pl-PL" dirty="0" err="1"/>
              <a:t>sal</a:t>
            </a:r>
            <a:r>
              <a:rPr lang="pl-PL" dirty="0"/>
              <a:t> lekcyjnych, pracowni komputerowych, </a:t>
            </a:r>
            <a:r>
              <a:rPr lang="pl-PL" dirty="0" err="1"/>
              <a:t>sal</a:t>
            </a:r>
            <a:r>
              <a:rPr lang="pl-PL" dirty="0"/>
              <a:t> gimnastycznych oraz boiska sportowe, świetlice szkolne, biblioteki, stołówki szkolne itp.</a:t>
            </a:r>
          </a:p>
          <a:p>
            <a:pPr marL="0" indent="0" algn="just">
              <a:buNone/>
            </a:pPr>
            <a:r>
              <a:rPr lang="pl-PL" dirty="0"/>
              <a:t>5. Wyniki egzaminu </a:t>
            </a:r>
            <a:r>
              <a:rPr lang="pl-PL" dirty="0">
                <a:solidFill>
                  <a:schemeClr val="tx1"/>
                </a:solidFill>
              </a:rPr>
              <a:t>ósmoklasisty</a:t>
            </a:r>
            <a:r>
              <a:rPr lang="pl-PL" dirty="0"/>
              <a:t> za rok szkolny 2022/2023 i poprzedni rok szkolny oraz ich analiza.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9C65233F-1575-430B-8033-22378ECC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8501" y="6135272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CAE783B-8425-4236-89E3-6FB68D6E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D3D0BC4-CDC3-4704-BAB8-6646D49A3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7703192">
            <a:off x="281374" y="2645991"/>
            <a:ext cx="1981001" cy="10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51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E9D79C-6400-4381-B60D-9F2EC386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550" y="606575"/>
            <a:ext cx="8320346" cy="1280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Średni wynik z matematyki na tle gminy, powiatu województwa i kraju – maj 2022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9DBD14D-8F02-4B78-818C-3EDA0F7C4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892" y="1328928"/>
            <a:ext cx="9215692" cy="3777622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449B63D-E633-4288-A387-D7F62503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3549" y="6251425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73F16AC2-0E62-4C09-8722-9B70188F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C343B04-4269-AF25-2569-3E4D33A2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9"/>
          <a:stretch/>
        </p:blipFill>
        <p:spPr bwMode="auto">
          <a:xfrm>
            <a:off x="3003549" y="1838816"/>
            <a:ext cx="6283063" cy="4210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866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92BC52-9D73-4ECC-BFC5-2D4F6C8E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550" y="527616"/>
            <a:ext cx="8560044" cy="12808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Średni wynik z języka angielskiego na tle gminy, powiatu województwa i kraju – maj 2022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5D9331-46A6-40B3-9776-689D2DBFC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436" y="1301496"/>
            <a:ext cx="9934355" cy="3777622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1D8EC601-D956-4638-ADD7-F9C5E001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3550" y="6235328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A507D38A-5CE1-4D92-8249-8584F52D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AC8C4EC-F119-6033-5F84-F83D063EF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1" b="1268"/>
          <a:stretch/>
        </p:blipFill>
        <p:spPr bwMode="auto">
          <a:xfrm>
            <a:off x="3003550" y="1808506"/>
            <a:ext cx="6526344" cy="4284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60189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A99FEC-7C32-4C0C-B7A4-F2C97521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137727"/>
            <a:ext cx="8646813" cy="2288974"/>
          </a:xfrm>
        </p:spPr>
        <p:txBody>
          <a:bodyPr>
            <a:normAutofit/>
          </a:bodyPr>
          <a:lstStyle/>
          <a:p>
            <a:r>
              <a:rPr lang="pl-PL" dirty="0"/>
              <a:t>6. Udział uczniów w konkursach, olimpiadach, projektach, akcjach </a:t>
            </a:r>
            <a:br>
              <a:rPr lang="pl-PL" dirty="0"/>
            </a:br>
            <a:r>
              <a:rPr lang="pl-PL" dirty="0"/>
              <a:t>i ich osiągnięcia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DD2AB5A5-2049-46E1-BF18-35D8FCA9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093863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F7E0B6B-2672-438A-ACE5-F89FD455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8228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709D55-A611-48A0-891E-AFB1E5C1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221" y="481102"/>
            <a:ext cx="8980924" cy="1343609"/>
          </a:xfrm>
        </p:spPr>
        <p:txBody>
          <a:bodyPr>
            <a:normAutofit/>
          </a:bodyPr>
          <a:lstStyle/>
          <a:p>
            <a:r>
              <a:rPr lang="pl-PL" sz="2700" dirty="0"/>
              <a:t>Udział uczniów w konkursach przedmiotowych organizowanych przez Lubelskiego Kuratora Oświaty w roku szkolnym 2022/2023</a:t>
            </a:r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071887B0-1099-4CF6-979F-076F582B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10641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E0173D93-9278-4C36-842D-69BCB5331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23</a:t>
            </a:fld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C5FBCDD2-10D9-48BF-812F-A5833729B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4481821"/>
              </p:ext>
            </p:extLst>
          </p:nvPr>
        </p:nvGraphicFramePr>
        <p:xfrm>
          <a:off x="2589212" y="2181292"/>
          <a:ext cx="9218610" cy="255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722">
                  <a:extLst>
                    <a:ext uri="{9D8B030D-6E8A-4147-A177-3AD203B41FA5}">
                      <a16:colId xmlns:a16="http://schemas.microsoft.com/office/drawing/2014/main" xmlns="" val="4150712414"/>
                    </a:ext>
                  </a:extLst>
                </a:gridCol>
                <a:gridCol w="1843722">
                  <a:extLst>
                    <a:ext uri="{9D8B030D-6E8A-4147-A177-3AD203B41FA5}">
                      <a16:colId xmlns:a16="http://schemas.microsoft.com/office/drawing/2014/main" xmlns="" val="320267619"/>
                    </a:ext>
                  </a:extLst>
                </a:gridCol>
                <a:gridCol w="1843722">
                  <a:extLst>
                    <a:ext uri="{9D8B030D-6E8A-4147-A177-3AD203B41FA5}">
                      <a16:colId xmlns:a16="http://schemas.microsoft.com/office/drawing/2014/main" xmlns="" val="534620548"/>
                    </a:ext>
                  </a:extLst>
                </a:gridCol>
                <a:gridCol w="1843722">
                  <a:extLst>
                    <a:ext uri="{9D8B030D-6E8A-4147-A177-3AD203B41FA5}">
                      <a16:colId xmlns:a16="http://schemas.microsoft.com/office/drawing/2014/main" xmlns="" val="2992259742"/>
                    </a:ext>
                  </a:extLst>
                </a:gridCol>
                <a:gridCol w="1843722">
                  <a:extLst>
                    <a:ext uri="{9D8B030D-6E8A-4147-A177-3AD203B41FA5}">
                      <a16:colId xmlns:a16="http://schemas.microsoft.com/office/drawing/2014/main" xmlns="" val="101383524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Nazwa</a:t>
                      </a:r>
                      <a:r>
                        <a:rPr lang="pl-PL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konkursu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Nauczyciel przygotowujący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Liczba uczniów biorących udział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Liczba uczniów zakwalifikowanych do II etapu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Liczba uczniów zakwalifikowanych do III etapu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6956387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Polonistyczny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Małgorzata </a:t>
                      </a:r>
                      <a:r>
                        <a:rPr lang="pl-PL" sz="1200" dirty="0" err="1">
                          <a:effectLst/>
                          <a:latin typeface="+mn-lt"/>
                        </a:rPr>
                        <a:t>Kędrak</a:t>
                      </a:r>
                      <a:r>
                        <a:rPr lang="pl-PL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pl-PL" sz="1200" dirty="0">
                          <a:effectLst/>
                          <a:latin typeface="+mn-lt"/>
                        </a:rPr>
                        <a:t>Magdalena Kras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450020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Matematyczny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Urszula Woźnica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347175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Historyczny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Barbara Łupina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049682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Język angielski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Bożena Nosal</a:t>
                      </a:r>
                      <a:r>
                        <a:rPr lang="pl-PL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pl-PL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Joanna Sulowska</a:t>
                      </a:r>
                      <a:endParaRPr lang="pl-PL" sz="12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7810393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Biologiczny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Agnieszka Dudzic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61257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5558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968E78-11A8-4424-B45D-1B02B258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856" y="357067"/>
            <a:ext cx="9264332" cy="1301496"/>
          </a:xfrm>
        </p:spPr>
        <p:txBody>
          <a:bodyPr>
            <a:normAutofit fontScale="90000"/>
          </a:bodyPr>
          <a:lstStyle/>
          <a:p>
            <a:pPr algn="r"/>
            <a:r>
              <a:rPr lang="pl-PL" sz="3100" dirty="0"/>
              <a:t>Konkursy ogólnopolskie w których brali udział uczniowie z Zespołu Szkół w Krzemieniu: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CD3C8E-6D31-445D-8B47-6F8BFDE4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4838" y="1420427"/>
            <a:ext cx="8599197" cy="4822436"/>
          </a:xfrm>
        </p:spPr>
        <p:txBody>
          <a:bodyPr>
            <a:normAutofit/>
          </a:bodyPr>
          <a:lstStyle/>
          <a:p>
            <a:pPr indent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Ogólnopolski Konkurs Plastyczno-Graficzny „Maria Konopnicka i jej literaccy bohaterowie” – wyróżnienie Martyna Białek z kl. VII</a:t>
            </a:r>
          </a:p>
          <a:p>
            <a:pPr indent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Moja ozdoba bożonarodzeniowa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Kategoria „Choinka” kl. I – IV </a:t>
            </a:r>
          </a:p>
          <a:p>
            <a:pPr marL="44958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miejsce Lena Dudzic kl. III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Kategoria „Ozdoba” kl. I – IV </a:t>
            </a:r>
          </a:p>
          <a:p>
            <a:pPr marL="44958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miejsce Zofia </a:t>
            </a:r>
            <a:r>
              <a:rPr lang="pl-PL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Jargiło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kl. III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Kategoria „Choinka” kl. V – VIII </a:t>
            </a:r>
          </a:p>
          <a:p>
            <a:pPr marL="44958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miejsce Mateusz Woźnica kl. VIII</a:t>
            </a:r>
          </a:p>
          <a:p>
            <a:pPr marL="44958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miejsce Wojciech </a:t>
            </a:r>
            <a:r>
              <a:rPr lang="pl-PL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Jargiło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kl. VIII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5771BFC-94DF-420D-846B-3188C3D8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13926FD-09CA-4038-AAAC-D38C9F0D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34375C3-5F55-4810-9120-886ECC568BB5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59733" y="1420427"/>
            <a:ext cx="2095105" cy="453813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853B26B-C8C0-4FEC-9D07-B48AD98DBBA2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783509" y="2791837"/>
            <a:ext cx="3970526" cy="2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78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45CB5D6-612A-45CC-A1A3-D2F179651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445" y="1438953"/>
            <a:ext cx="2901110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/>
              <a:t>	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78A4082-DFEB-4878-851A-4E1F58EC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1445" y="6315820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AA77F98-EC0E-450D-BC18-60FFC966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xmlns="" id="{56CAA26B-1958-4DFD-8CC9-05D1F8FAA970}"/>
              </a:ext>
            </a:extLst>
          </p:cNvPr>
          <p:cNvSpPr txBox="1">
            <a:spLocks/>
          </p:cNvSpPr>
          <p:nvPr/>
        </p:nvSpPr>
        <p:spPr>
          <a:xfrm>
            <a:off x="1976680" y="345447"/>
            <a:ext cx="9837650" cy="4822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Konkurs na najaktywniejszą szkołę w ramach programu Otwarta Firma 2022 – tytuł laureata dla Szkoły Podstawowej im. ks. Jana Twardowskiego w Krzemieniu</a:t>
            </a:r>
          </a:p>
          <a:p>
            <a:pPr indent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 Ogólnopolski Konkurs Poetycki dla szkół im. ks. Jana Twardowskiego z tegorocznym tematem „Jeśli jest noc, musi być dzień, jeśli łza – uśmiech” 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	Kategoria klas IV – VI 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		II miejsce – Maria Mróz kl. VI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		III miejsce – Amelia Białek kl. VI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	Kategoria klas VII – VIII 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		II miejsce – Mateusz Woźnica kl. VIII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F4D8B29-39C3-4551-A735-3B44820DE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062555" y="2903323"/>
            <a:ext cx="4555068" cy="251572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2BDDB5A-259F-4411-8C30-EBDFC2CD5804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76680" y="4521546"/>
            <a:ext cx="1904017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315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78A4082-DFEB-4878-851A-4E1F58EC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1579" y="6135808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AA77F98-EC0E-450D-BC18-60FFC966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26</a:t>
            </a:fld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xmlns="" id="{56CAA26B-1958-4DFD-8CC9-05D1F8FAA970}"/>
              </a:ext>
            </a:extLst>
          </p:cNvPr>
          <p:cNvSpPr txBox="1">
            <a:spLocks/>
          </p:cNvSpPr>
          <p:nvPr/>
        </p:nvSpPr>
        <p:spPr>
          <a:xfrm>
            <a:off x="4698314" y="201647"/>
            <a:ext cx="6840876" cy="4822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XXXIII Ogólnopolski Konkurs im. Jana Parandowskiego na opowiadania o tematyce olimpijskiej 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Laureat – Mateusz Woźnica kl. VIII</a:t>
            </a:r>
          </a:p>
          <a:p>
            <a:pPr indent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Ogólnopolski Konkurs Plastyczny pod hasłem „Bezpiecznie na wsi mamy – niebezpiecznych substancji unikamy”</a:t>
            </a:r>
          </a:p>
          <a:p>
            <a:pPr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Wyróżnienie na etapie wojewódzkim oraz specjalna nagroda od Wojewody Lubelskiego – Amelia Białek kl. VI</a:t>
            </a:r>
          </a:p>
          <a:p>
            <a:pPr indent="44958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11228B4-B221-4285-BE62-4CF354FF16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689" y="3776797"/>
            <a:ext cx="4319334" cy="287955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6A4579D-BC65-4075-A53D-28FA8D31FA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379" y="1641425"/>
            <a:ext cx="3241523" cy="33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82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21C087A-B72A-444D-92E5-96AB10A04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464" y="1822958"/>
            <a:ext cx="5892800" cy="4724400"/>
          </a:xfrm>
        </p:spPr>
        <p:txBody>
          <a:bodyPr>
            <a:normAutofit/>
          </a:bodyPr>
          <a:lstStyle/>
          <a:p>
            <a:pPr lvl="0" algn="just"/>
            <a:r>
              <a:rPr lang="pl-PL" dirty="0"/>
              <a:t>Konkurs Języka Angielskiego – </a:t>
            </a:r>
            <a:r>
              <a:rPr lang="pl-PL" dirty="0" err="1"/>
              <a:t>Clickomaniac</a:t>
            </a:r>
            <a:r>
              <a:rPr lang="pl-PL" dirty="0"/>
              <a:t> </a:t>
            </a:r>
          </a:p>
          <a:p>
            <a:pPr lvl="0" algn="just"/>
            <a:r>
              <a:rPr lang="pl-PL" dirty="0"/>
              <a:t>VIII edycja wojewódzkiego konkursu plastycznego „Kartka Świąteczna – Przyrodą Malowana” – w kategorii klas IV – VIII miejsce III zdobyła Izabela </a:t>
            </a:r>
            <a:r>
              <a:rPr lang="pl-PL" dirty="0" err="1"/>
              <a:t>Jargieło</a:t>
            </a:r>
            <a:r>
              <a:rPr lang="pl-PL" dirty="0"/>
              <a:t> z kl. V a wyróżnienie Piotr Gzik z kl. IV</a:t>
            </a:r>
          </a:p>
          <a:p>
            <a:pPr lvl="0" algn="just"/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37E8659E-0B2A-4E22-A9B1-BC1C533B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4A97236-B75E-4BA2-AC65-9453455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D72F506B-1589-4C31-B001-C157469342E9}"/>
              </a:ext>
            </a:extLst>
          </p:cNvPr>
          <p:cNvSpPr txBox="1">
            <a:spLocks/>
          </p:cNvSpPr>
          <p:nvPr/>
        </p:nvSpPr>
        <p:spPr>
          <a:xfrm>
            <a:off x="2240280" y="475037"/>
            <a:ext cx="9419908" cy="13014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pl-PL" sz="2800" dirty="0"/>
              <a:t>Konkursy wojewódzkie w których brali udział uczniowie z Zespołu Szkół w Krzemieniu: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00F0F34-229B-4F34-B930-6BB4A114FEFC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482012" y="1822958"/>
            <a:ext cx="3038104" cy="456000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AE52F9D-1FEB-4F1B-825D-B47E5861EC15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35509" y="3992893"/>
            <a:ext cx="351472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575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FA3F23F-C29B-49E7-8284-0A9DAC0CC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4788" y="597239"/>
            <a:ext cx="8915400" cy="5168561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Wojewódzki Konkurs Plastyczny dla szkół im. ks. Jana Twardowskiego pod hasłem Nasz Patron z tegorocznym tytułem Rok w twórczości księdza Jana Twardowskiego</a:t>
            </a:r>
          </a:p>
          <a:p>
            <a:pPr marL="0" indent="0" algn="just">
              <a:buNone/>
            </a:pPr>
            <a:r>
              <a:rPr lang="pl-PL" dirty="0"/>
              <a:t>	Uczniowie nagrodzeni</a:t>
            </a:r>
          </a:p>
          <a:p>
            <a:pPr marL="0" indent="0" algn="just">
              <a:buNone/>
            </a:pPr>
            <a:r>
              <a:rPr lang="pl-PL" dirty="0"/>
              <a:t>	Kategoria przedszkole: </a:t>
            </a:r>
          </a:p>
          <a:p>
            <a:pPr marL="0" indent="0" algn="just">
              <a:buNone/>
            </a:pPr>
            <a:r>
              <a:rPr lang="pl-PL" dirty="0"/>
              <a:t>		Kacper Małek grupa starsza</a:t>
            </a:r>
          </a:p>
          <a:p>
            <a:pPr marL="0" indent="0" algn="just">
              <a:buNone/>
            </a:pPr>
            <a:r>
              <a:rPr lang="pl-PL" dirty="0"/>
              <a:t>	Kategoria klas I – III: </a:t>
            </a:r>
          </a:p>
          <a:p>
            <a:pPr marL="0" indent="0" algn="just">
              <a:buNone/>
            </a:pPr>
            <a:r>
              <a:rPr lang="pl-PL" dirty="0"/>
              <a:t>		Bartłomiej </a:t>
            </a:r>
            <a:r>
              <a:rPr lang="pl-PL" dirty="0" err="1"/>
              <a:t>Jargiło</a:t>
            </a:r>
            <a:r>
              <a:rPr lang="pl-PL" dirty="0"/>
              <a:t> kl. </a:t>
            </a:r>
            <a:r>
              <a:rPr lang="pl-PL" dirty="0" err="1"/>
              <a:t>Ia</a:t>
            </a:r>
            <a:r>
              <a:rPr lang="pl-PL" dirty="0"/>
              <a:t>, Klaudia </a:t>
            </a:r>
            <a:r>
              <a:rPr lang="pl-PL" dirty="0" err="1"/>
              <a:t>Jargiło</a:t>
            </a:r>
            <a:r>
              <a:rPr lang="pl-PL" dirty="0"/>
              <a:t> kl. </a:t>
            </a:r>
            <a:r>
              <a:rPr lang="pl-PL" dirty="0" err="1"/>
              <a:t>Ia</a:t>
            </a:r>
            <a:r>
              <a:rPr lang="pl-PL" dirty="0"/>
              <a:t>, Dominika Rożek kl. </a:t>
            </a:r>
            <a:r>
              <a:rPr lang="pl-PL" dirty="0" err="1"/>
              <a:t>Ib</a:t>
            </a:r>
            <a:r>
              <a:rPr lang="pl-PL" dirty="0"/>
              <a:t>, 			Mikołaj Myszak kl. </a:t>
            </a:r>
            <a:r>
              <a:rPr lang="pl-PL" dirty="0" err="1"/>
              <a:t>Ib</a:t>
            </a:r>
            <a:r>
              <a:rPr lang="pl-PL" dirty="0"/>
              <a:t>, Olga Białek kl. III, Lena Dudzic kl. III, Joanna 				Dudzic kl. III</a:t>
            </a:r>
          </a:p>
          <a:p>
            <a:pPr marL="0" indent="0" algn="just">
              <a:buNone/>
            </a:pPr>
            <a:r>
              <a:rPr lang="pl-PL" dirty="0"/>
              <a:t>	Kategoria klas IV – VI: </a:t>
            </a:r>
          </a:p>
          <a:p>
            <a:pPr marL="0" indent="0" algn="just">
              <a:buNone/>
            </a:pPr>
            <a:r>
              <a:rPr lang="pl-PL" dirty="0"/>
              <a:t>		Julia Dudzic kl. V, Amelia Myszak kl. VI, Lena Łukasik kl. VI</a:t>
            </a:r>
          </a:p>
          <a:p>
            <a:pPr marL="0" indent="0" algn="just">
              <a:buNone/>
            </a:pPr>
            <a:r>
              <a:rPr lang="pl-PL" dirty="0"/>
              <a:t>	Kategoria klas VII – VIII: </a:t>
            </a:r>
          </a:p>
          <a:p>
            <a:pPr marL="0" indent="0" algn="just">
              <a:buNone/>
            </a:pPr>
            <a:r>
              <a:rPr lang="pl-PL" dirty="0"/>
              <a:t>		Mateusz Woźnica kl. VIII, Wiktor </a:t>
            </a:r>
            <a:r>
              <a:rPr lang="pl-PL" dirty="0" err="1"/>
              <a:t>Buryta</a:t>
            </a:r>
            <a:r>
              <a:rPr lang="pl-PL" dirty="0"/>
              <a:t> kl. VII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9E64D82-9BD9-4F5C-8CE8-BA2A547B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1E64D54-D577-4CF9-955F-C7EA4C5C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A74DF92-F516-4F65-9C6E-BB41E5D861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550" y="2115665"/>
            <a:ext cx="1754157" cy="21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97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FA3F23F-C29B-49E7-8284-0A9DAC0CC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511" y="457582"/>
            <a:ext cx="8915400" cy="4982571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Wojewódzki konkurs „Animowana chemia”</a:t>
            </a:r>
          </a:p>
          <a:p>
            <a:pPr marL="0" indent="0" algn="just">
              <a:buNone/>
            </a:pPr>
            <a:r>
              <a:rPr lang="pl-PL" dirty="0"/>
              <a:t>	I miejsce – Mateusz Woźnica kl. VIII</a:t>
            </a:r>
          </a:p>
          <a:p>
            <a:pPr marL="0" indent="0" algn="just">
              <a:buNone/>
            </a:pPr>
            <a:r>
              <a:rPr lang="pl-PL" dirty="0"/>
              <a:t>	Wyróżnienie – Wojciech </a:t>
            </a:r>
            <a:r>
              <a:rPr lang="pl-PL" dirty="0" err="1"/>
              <a:t>Jargiło</a:t>
            </a:r>
            <a:r>
              <a:rPr lang="pl-PL" dirty="0"/>
              <a:t> kl. VIII</a:t>
            </a:r>
          </a:p>
          <a:p>
            <a:pPr algn="just"/>
            <a:r>
              <a:rPr lang="pl-PL" dirty="0"/>
              <a:t>Publiczna Szkoła Podstawowa im. ks. Jana Twardowskiego zdobyła tytuł laureata konkursu </a:t>
            </a:r>
            <a:r>
              <a:rPr lang="pl-PL" dirty="0" err="1"/>
              <a:t>WFOŚiGW</a:t>
            </a:r>
            <a:r>
              <a:rPr lang="pl-PL" dirty="0"/>
              <a:t> w Lublinie pt. „</a:t>
            </a:r>
            <a:r>
              <a:rPr lang="pl-PL" dirty="0" err="1"/>
              <a:t>Ekopracownia</a:t>
            </a:r>
            <a:r>
              <a:rPr lang="pl-PL" dirty="0"/>
              <a:t> – zielone serce szkoły”</a:t>
            </a:r>
          </a:p>
          <a:p>
            <a:pPr marL="0" indent="0" algn="just">
              <a:buNone/>
            </a:pPr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9E64D82-9BD9-4F5C-8CE8-BA2A547B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511" y="6068074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1E64D54-D577-4CF9-955F-C7EA4C5C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0414F86-EA0F-4049-BAC4-6DA02CE782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792" y="2639414"/>
            <a:ext cx="4112208" cy="27414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C3DAECA-A773-49F8-A4EC-BB77141EA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4802" y="2480733"/>
            <a:ext cx="4783121" cy="35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913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F8AF40-0AAB-420E-92CB-1A6C7F3A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87" y="512462"/>
            <a:ext cx="8911687" cy="1280890"/>
          </a:xfrm>
        </p:spPr>
        <p:txBody>
          <a:bodyPr/>
          <a:lstStyle/>
          <a:p>
            <a:r>
              <a:rPr lang="pl-PL" dirty="0"/>
              <a:t>Sprawozdanie zawiera następujące treści: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9FF51E0-CB40-4D51-B37D-964987936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488" y="1952517"/>
            <a:ext cx="8337930" cy="40241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6. Udział uczniów w konkursach, olimpiadach, projektach, akcjach i ich osiągnięcia.</a:t>
            </a:r>
          </a:p>
          <a:p>
            <a:pPr marL="0" indent="0" algn="just">
              <a:buNone/>
            </a:pPr>
            <a:r>
              <a:rPr lang="pl-PL" dirty="0"/>
              <a:t>7. Przyznane stypendia Wójta Gminy Dzwola za osiągnięcia naukowe, artystyczne i sportowe oraz nagrody.</a:t>
            </a:r>
          </a:p>
          <a:p>
            <a:pPr marL="0" indent="0" algn="just">
              <a:buNone/>
            </a:pPr>
            <a:r>
              <a:rPr lang="pl-PL" dirty="0"/>
              <a:t>8. Pomoc psychologiczno-pedagogiczna w szkole.</a:t>
            </a:r>
          </a:p>
          <a:p>
            <a:pPr marL="0" indent="0" algn="just">
              <a:buNone/>
            </a:pPr>
            <a:r>
              <a:rPr lang="pl-PL" dirty="0"/>
              <a:t>9. Wykonanie budżetu jednostki – szkoły za rok 2022 w podziale na rozdziały.</a:t>
            </a:r>
          </a:p>
          <a:p>
            <a:pPr marL="0" indent="0" algn="just">
              <a:buNone/>
            </a:pPr>
            <a:r>
              <a:rPr lang="pl-PL" dirty="0"/>
              <a:t>10. Realizowane inwestycje i remonty w szkole / zespole szkół.</a:t>
            </a:r>
          </a:p>
          <a:p>
            <a:pPr marL="0" indent="0" algn="just">
              <a:buNone/>
            </a:pPr>
            <a:r>
              <a:rPr lang="pl-PL" dirty="0"/>
              <a:t>11. Uczestnictwo szkoły w programach w projektach finansowych              z funduszy zewnętrznych.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BDEF3CF1-DB8A-4085-9839-DAB7837E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9487" y="6114524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5DE9CF3-3FBC-4661-B2AB-EF8794BF2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7B6C742-8C19-43D5-9A9B-50CD847D8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9340" y="5371048"/>
            <a:ext cx="2232660" cy="14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92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0C0C0A5-D1C2-49F3-A6C9-E14FCAE4E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62704"/>
            <a:ext cx="5733522" cy="2996249"/>
          </a:xfrm>
        </p:spPr>
        <p:txBody>
          <a:bodyPr/>
          <a:lstStyle/>
          <a:p>
            <a:pPr lvl="0"/>
            <a:r>
              <a:rPr lang="pl-PL" dirty="0"/>
              <a:t>XXIII Przegląd Pieśni Patriotycznych i Religijnych w JOK – III miejsce Aleksandra Białek kl. VII w kategorii klas VI – VIII </a:t>
            </a:r>
          </a:p>
          <a:p>
            <a:pPr lvl="0"/>
            <a:r>
              <a:rPr lang="pl-PL" dirty="0"/>
              <a:t>Jesienny konkurs recytatorski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5469365-0E8F-4E6F-B39C-68CB43BB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357750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CC53C5F6-7D16-40CF-BE85-F91F59A5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9D7D909A-7DF9-4F76-9B5C-A64501F6F787}"/>
              </a:ext>
            </a:extLst>
          </p:cNvPr>
          <p:cNvSpPr txBox="1">
            <a:spLocks/>
          </p:cNvSpPr>
          <p:nvPr/>
        </p:nvSpPr>
        <p:spPr>
          <a:xfrm>
            <a:off x="2395856" y="708598"/>
            <a:ext cx="9264332" cy="8886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pl-PL" sz="2800" dirty="0"/>
              <a:t>Konkursy o zasięgu powiatowym: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742DE39-EC7B-4511-B30D-DBACEA7FDE90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577666" y="1881078"/>
            <a:ext cx="3970867" cy="397086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DD7A86D-EE8E-4B7E-AFB5-6EE51F4B7990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51395" y="2709908"/>
            <a:ext cx="4725880" cy="35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60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1A522D-F6F7-4750-8573-D846D6549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53690"/>
            <a:ext cx="10820400" cy="63330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2800" dirty="0"/>
              <a:t>Konkursy o zasięgu gminnym: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27787A13-387A-4C8A-BA99-E978690A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4030" y="6079880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E93EFD1-0C01-42C9-9468-983EDD24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31</a:t>
            </a:fld>
            <a:endParaRPr lang="pl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xmlns="" id="{6934DD4E-1779-4901-B2A9-5BCD02FE638F}"/>
              </a:ext>
            </a:extLst>
          </p:cNvPr>
          <p:cNvSpPr txBox="1">
            <a:spLocks/>
          </p:cNvSpPr>
          <p:nvPr/>
        </p:nvSpPr>
        <p:spPr>
          <a:xfrm>
            <a:off x="1782083" y="1572101"/>
            <a:ext cx="8915400" cy="391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Przegląd Pieśni Patriotycznej w Dzwoli „Bohaterom – pamięć, światu – pokój”</a:t>
            </a:r>
          </a:p>
          <a:p>
            <a:pPr marL="0" indent="0">
              <a:buNone/>
            </a:pPr>
            <a:r>
              <a:rPr lang="pl-PL" dirty="0"/>
              <a:t>	w kategorii klas I – III</a:t>
            </a:r>
          </a:p>
          <a:p>
            <a:pPr marL="0" indent="0">
              <a:buNone/>
            </a:pPr>
            <a:r>
              <a:rPr lang="pl-PL" dirty="0"/>
              <a:t>		I miejsce – Lena Dudzic kl. III</a:t>
            </a:r>
          </a:p>
          <a:p>
            <a:pPr marL="0" indent="0">
              <a:buNone/>
            </a:pPr>
            <a:r>
              <a:rPr lang="pl-PL" dirty="0"/>
              <a:t>		III miejsce – Joanna Dudzic kl. III</a:t>
            </a:r>
          </a:p>
          <a:p>
            <a:pPr marL="0" indent="0">
              <a:buNone/>
            </a:pPr>
            <a:r>
              <a:rPr lang="pl-PL" dirty="0"/>
              <a:t>		Wyróżnienie – Mateusz Szuba kl. III</a:t>
            </a:r>
          </a:p>
          <a:p>
            <a:pPr marL="0" indent="0">
              <a:buNone/>
            </a:pPr>
            <a:r>
              <a:rPr lang="pl-PL" dirty="0"/>
              <a:t>	w kategorii klas IV – VIII</a:t>
            </a:r>
          </a:p>
          <a:p>
            <a:pPr marL="0" indent="0">
              <a:buNone/>
            </a:pPr>
            <a:r>
              <a:rPr lang="pl-PL" dirty="0"/>
              <a:t>		I miejsce – Julia Dudzic kl. V</a:t>
            </a:r>
          </a:p>
          <a:p>
            <a:pPr marL="0" indent="0">
              <a:buNone/>
            </a:pPr>
            <a:r>
              <a:rPr lang="pl-PL" dirty="0"/>
              <a:t>		II miejsce – Natasza Sowa kl. V</a:t>
            </a:r>
          </a:p>
          <a:p>
            <a:pPr marL="0" indent="0">
              <a:buNone/>
            </a:pPr>
            <a:r>
              <a:rPr lang="pl-PL" dirty="0"/>
              <a:t>		III miejsce – Oliwia Sobótka kl. V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81718B2-92BC-4475-B677-7B374A86BAD0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21859" y="2348144"/>
            <a:ext cx="4184341" cy="31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519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27787A13-387A-4C8A-BA99-E978690A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E93EFD1-0C01-42C9-9468-983EDD24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32</a:t>
            </a:fld>
            <a:endParaRPr lang="pl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xmlns="" id="{6934DD4E-1779-4901-B2A9-5BCD02FE638F}"/>
              </a:ext>
            </a:extLst>
          </p:cNvPr>
          <p:cNvSpPr txBox="1">
            <a:spLocks/>
          </p:cNvSpPr>
          <p:nvPr/>
        </p:nvSpPr>
        <p:spPr>
          <a:xfrm>
            <a:off x="3276600" y="357068"/>
            <a:ext cx="8915400" cy="5778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Cudze chwalicie swego nie znacie „Tradycje i zwyczaje Świąt Bożego Narodzenia              w gminie Dzwola” pod patronatem Wójta Gminy Dzwola</a:t>
            </a:r>
          </a:p>
          <a:p>
            <a:pPr marL="0" indent="0">
              <a:buNone/>
            </a:pPr>
            <a:r>
              <a:rPr lang="pl-PL" dirty="0"/>
              <a:t>	Kategoria I – konkurs plastyczny dla dzieci w wieku przedszkolnym</a:t>
            </a:r>
          </a:p>
          <a:p>
            <a:pPr marL="0" indent="0">
              <a:buNone/>
            </a:pPr>
            <a:r>
              <a:rPr lang="pl-PL" dirty="0"/>
              <a:t>		1. miejsce ex aequo – Zofia Koszałka, Marcel Gajór – grupa starsza;</a:t>
            </a:r>
          </a:p>
          <a:p>
            <a:pPr marL="0" indent="0">
              <a:buNone/>
            </a:pPr>
            <a:r>
              <a:rPr lang="pl-PL" dirty="0"/>
              <a:t>		2. miejsce ex aequo – Zuzanna Boś, Kornelia Dudzic – grupa starsza;</a:t>
            </a:r>
          </a:p>
          <a:p>
            <a:pPr marL="0" indent="0">
              <a:buNone/>
            </a:pPr>
            <a:r>
              <a:rPr lang="pl-PL" dirty="0"/>
              <a:t>		3. miejsce ex aequo – Oliwia Sowa – grupa starsza, Antoni Małek – grupa młodsza.</a:t>
            </a:r>
          </a:p>
          <a:p>
            <a:pPr marL="0" indent="0">
              <a:buNone/>
            </a:pPr>
            <a:r>
              <a:rPr lang="pl-PL" dirty="0"/>
              <a:t>		Wyróżnienia – Katarzyna Kiszka, Mikołaj Gajór, Natalia Małek – grupa starsza.</a:t>
            </a:r>
          </a:p>
          <a:p>
            <a:pPr marL="0" indent="0">
              <a:buNone/>
            </a:pPr>
            <a:r>
              <a:rPr lang="pl-PL" dirty="0"/>
              <a:t>	Kategoria II – konkurs plastyczny dla uczniów klas I – III SP</a:t>
            </a:r>
          </a:p>
          <a:p>
            <a:pPr marL="0" indent="0">
              <a:buNone/>
            </a:pPr>
            <a:r>
              <a:rPr lang="pl-PL" dirty="0"/>
              <a:t>		1. miejsce – Lena Dudzic kl. III </a:t>
            </a:r>
          </a:p>
          <a:p>
            <a:pPr marL="0" indent="0">
              <a:buNone/>
            </a:pPr>
            <a:r>
              <a:rPr lang="pl-PL" dirty="0"/>
              <a:t>		3. miejsce – Dominik </a:t>
            </a:r>
            <a:r>
              <a:rPr lang="pl-PL" dirty="0" err="1"/>
              <a:t>Jargieło</a:t>
            </a:r>
            <a:r>
              <a:rPr lang="pl-PL" dirty="0"/>
              <a:t> kl. I a</a:t>
            </a:r>
          </a:p>
          <a:p>
            <a:pPr marL="0" indent="0">
              <a:buNone/>
            </a:pPr>
            <a:r>
              <a:rPr lang="pl-PL" dirty="0"/>
              <a:t>		Wyróżnienia – Gabriel Dudzic kl. I b, Karolina Gzik kl. II, Joanna Dudzic kl. III </a:t>
            </a:r>
          </a:p>
          <a:p>
            <a:pPr marL="0" indent="0">
              <a:buNone/>
            </a:pPr>
            <a:r>
              <a:rPr lang="pl-PL" dirty="0"/>
              <a:t>	Kategoria III – konkurs multimedialny dla uczniów klas IV – VI SP</a:t>
            </a:r>
          </a:p>
          <a:p>
            <a:pPr marL="0" indent="0">
              <a:buNone/>
            </a:pPr>
            <a:r>
              <a:rPr lang="pl-PL" dirty="0"/>
              <a:t>		1. miejsce – Amelia Białek kl. VI </a:t>
            </a:r>
          </a:p>
          <a:p>
            <a:pPr marL="0" indent="0">
              <a:buNone/>
            </a:pPr>
            <a:r>
              <a:rPr lang="pl-PL" dirty="0"/>
              <a:t>	Kategoria IV – stroik bożonarodzeniowy dla uczniów klas VII – VIII SP</a:t>
            </a:r>
          </a:p>
          <a:p>
            <a:pPr marL="0" indent="0">
              <a:buNone/>
            </a:pPr>
            <a:r>
              <a:rPr lang="pl-PL" dirty="0"/>
              <a:t>		1. miejsce – Mateusz Woźnica kl. VIII</a:t>
            </a:r>
          </a:p>
          <a:p>
            <a:pPr marL="0" indent="0">
              <a:buNone/>
            </a:pPr>
            <a:r>
              <a:rPr lang="pl-PL" dirty="0"/>
              <a:t>		2. miejsce – Damian Flis kl. VIII</a:t>
            </a:r>
          </a:p>
          <a:p>
            <a:pPr marL="0" indent="0">
              <a:buNone/>
            </a:pPr>
            <a:r>
              <a:rPr lang="pl-PL" dirty="0"/>
              <a:t>		3. miejsce – Natalia Domagała kl. VIII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895F208-B96D-4BE1-9B7B-6FF9AA1AF778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21512" y="1608666"/>
            <a:ext cx="2355088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51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EB4DAA1-B506-49DF-9844-0153C5176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544" y="2142211"/>
            <a:ext cx="4999615" cy="4715789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Wiersz z tabliczką mnożenia w tle</a:t>
            </a:r>
          </a:p>
          <a:p>
            <a:pPr lvl="0"/>
            <a:r>
              <a:rPr lang="pl-PL" dirty="0"/>
              <a:t>Mistrz tabliczki mnożenia</a:t>
            </a:r>
          </a:p>
          <a:p>
            <a:pPr lvl="0"/>
            <a:r>
              <a:rPr lang="pl-PL" dirty="0"/>
              <a:t>Kim będę w przyszłości?</a:t>
            </a:r>
          </a:p>
          <a:p>
            <a:pPr lvl="0"/>
            <a:r>
              <a:rPr lang="pl-PL" dirty="0"/>
              <a:t>Zawody przyszłości – jak może wyglądać Twoja praca w 2032 roku?</a:t>
            </a:r>
          </a:p>
          <a:p>
            <a:pPr lvl="0"/>
            <a:r>
              <a:rPr lang="pl-PL" dirty="0"/>
              <a:t>Mój biznesplan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9402659-1F8F-401A-9A08-614765D2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9E62296-B426-4754-A7F5-16833E4A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0F68663A-0CED-4D34-BDCB-1402057AED9D}"/>
              </a:ext>
            </a:extLst>
          </p:cNvPr>
          <p:cNvSpPr txBox="1">
            <a:spLocks/>
          </p:cNvSpPr>
          <p:nvPr/>
        </p:nvSpPr>
        <p:spPr>
          <a:xfrm>
            <a:off x="2459544" y="502159"/>
            <a:ext cx="9264332" cy="13014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None/>
            </a:pPr>
            <a:r>
              <a:rPr lang="pl-PL" sz="2800" dirty="0"/>
              <a:t>Pozostałe konkursy w których brali udział uczniowie </a:t>
            </a:r>
          </a:p>
          <a:p>
            <a:pPr marL="0" indent="0" algn="r">
              <a:buNone/>
            </a:pPr>
            <a:r>
              <a:rPr lang="pl-PL" sz="2800" dirty="0"/>
              <a:t>z Zespołu Szkół w Krzemieniu: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D1F74FE-99AB-45D6-AC45-15FF172DB60B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69056" y="2135688"/>
            <a:ext cx="437726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977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2F87C28-F479-4226-B8A3-261D52F9F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252" y="382849"/>
            <a:ext cx="8866573" cy="4024125"/>
          </a:xfrm>
        </p:spPr>
        <p:txBody>
          <a:bodyPr/>
          <a:lstStyle/>
          <a:p>
            <a:pPr lvl="0"/>
            <a:r>
              <a:rPr lang="pl-PL" dirty="0"/>
              <a:t>Postaw na zdrowy styl życia</a:t>
            </a:r>
          </a:p>
          <a:p>
            <a:pPr lvl="0"/>
            <a:r>
              <a:rPr lang="pl-PL" dirty="0"/>
              <a:t>Nałogom mówię NIE!</a:t>
            </a:r>
          </a:p>
          <a:p>
            <a:pPr lvl="0"/>
            <a:r>
              <a:rPr lang="pl-PL" dirty="0"/>
              <a:t>Szkolny konkurs plastyczny oraz plastyczno-techniczny „Drogowskazy Księdza Jana” z tegorocznym tematem „Jeśli jest noc, musi być dzień, jeśli łza – uśmiech”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6E390FBC-B4EC-48EA-9620-EF0A6092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E885F87-C509-4D2B-A484-6ED6925E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3A7ED58-8C82-4838-BB6D-CF30BABE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23575" y="2579413"/>
            <a:ext cx="4699821" cy="295780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EEDE69F-809E-40A0-A7A8-94DA0F9812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6652538" y="2373627"/>
            <a:ext cx="5162429" cy="336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616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94F73ED-DF26-4E02-8DD9-94329A22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431" y="357067"/>
            <a:ext cx="6993467" cy="4024125"/>
          </a:xfrm>
        </p:spPr>
        <p:txBody>
          <a:bodyPr/>
          <a:lstStyle/>
          <a:p>
            <a:pPr lvl="0"/>
            <a:r>
              <a:rPr lang="pl-PL" dirty="0"/>
              <a:t>Konkurs wiedzy „Z bajką i przyrodą za pan brat” w grupie starszej w przedszkolu</a:t>
            </a:r>
          </a:p>
          <a:p>
            <a:pPr lvl="0"/>
            <a:r>
              <a:rPr lang="pl-PL" dirty="0"/>
              <a:t>Konkurs wiedzy „W magicznym świecie bajek” w grupie młodszej w przedszkolu</a:t>
            </a:r>
          </a:p>
          <a:p>
            <a:pPr marL="0" lvl="0" indent="0">
              <a:buNone/>
            </a:pPr>
            <a:r>
              <a:rPr lang="pl-PL" dirty="0"/>
              <a:t>Pozostałe:</a:t>
            </a:r>
          </a:p>
          <a:p>
            <a:pPr lvl="0"/>
            <a:r>
              <a:rPr lang="pl-PL" dirty="0"/>
              <a:t>XXV Festiwal Piosenki „Rozśpiewany Chrząszcz”</a:t>
            </a:r>
          </a:p>
          <a:p>
            <a:pPr marL="0" lvl="0" indent="0">
              <a:buNone/>
            </a:pPr>
            <a:r>
              <a:rPr lang="pl-PL" dirty="0"/>
              <a:t>	Wyróżnienie: Julia Dudzic kl. V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03875C9B-D0AB-4785-B66A-DE0078E8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8CD1BC-FDB3-40D9-8DFF-C2A5E3A6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35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4488B8C-6A8E-4D71-9BA4-3D7450970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277261" y="3197941"/>
            <a:ext cx="3743187" cy="26101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92FA033-3E54-4301-803A-AC94EB009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2734" y="3197941"/>
            <a:ext cx="3491896" cy="2610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19A8D1C-D735-4AD2-BEE6-57455A3217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76842" y="534499"/>
            <a:ext cx="2143260" cy="34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24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EB4DAA1-B506-49DF-9844-0153C5176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268" y="2615437"/>
            <a:ext cx="3640666" cy="1982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Uczeń kl. 8  – uzyskanie stypendium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/>
              <a:t>w kategorii nauk humanistycznych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3519CD9-9375-436A-AC47-76575F89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7268" y="6313608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9E62296-B426-4754-A7F5-16833E4A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0F68663A-0CED-4D34-BDCB-1402057AED9D}"/>
              </a:ext>
            </a:extLst>
          </p:cNvPr>
          <p:cNvSpPr txBox="1">
            <a:spLocks/>
          </p:cNvSpPr>
          <p:nvPr/>
        </p:nvSpPr>
        <p:spPr>
          <a:xfrm>
            <a:off x="2241868" y="441173"/>
            <a:ext cx="9264332" cy="9994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pl-PL" sz="2800" dirty="0"/>
              <a:t>Konkurs stypendialny Klubu </a:t>
            </a:r>
            <a:r>
              <a:rPr lang="pl-PL" sz="2800" dirty="0" err="1"/>
              <a:t>Rotary</a:t>
            </a:r>
            <a:r>
              <a:rPr lang="pl-PL" sz="2800" dirty="0"/>
              <a:t> </a:t>
            </a:r>
          </a:p>
          <a:p>
            <a:pPr algn="r"/>
            <a:r>
              <a:rPr lang="pl-PL" sz="2800" dirty="0"/>
              <a:t>„Janowskie diamenty”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CCFB2AF-00D9-42D5-B85A-A4C360FF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-1608"/>
          <a:stretch/>
        </p:blipFill>
        <p:spPr>
          <a:xfrm>
            <a:off x="5621867" y="1440634"/>
            <a:ext cx="58843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19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71D767-6977-418D-97DB-4AE753C74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934" y="2426231"/>
            <a:ext cx="4416871" cy="2005537"/>
          </a:xfrm>
        </p:spPr>
        <p:txBody>
          <a:bodyPr>
            <a:normAutofit/>
          </a:bodyPr>
          <a:lstStyle/>
          <a:p>
            <a:pPr lvl="0" algn="just"/>
            <a:r>
              <a:rPr lang="pl-PL" dirty="0"/>
              <a:t>5 miejsce w finałach wojewódzkich Turnieju Piłki Nożnej Dziewcząt pn. „Piłkarska Kadra Czeka” w kategorii klas IV - VI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D314553-4856-44E1-AE08-D4B293AF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934" y="6153466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7A2A6A0-E664-482D-9A59-5802FEAA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BC513C3-470C-4071-867E-67CC1BF878D6}"/>
              </a:ext>
            </a:extLst>
          </p:cNvPr>
          <p:cNvSpPr txBox="1">
            <a:spLocks/>
          </p:cNvSpPr>
          <p:nvPr/>
        </p:nvSpPr>
        <p:spPr>
          <a:xfrm>
            <a:off x="2589212" y="521971"/>
            <a:ext cx="9264332" cy="630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None/>
            </a:pPr>
            <a:r>
              <a:rPr lang="pl-PL" sz="2800" dirty="0"/>
              <a:t>Zawody sportowe na szczeblu wojewódzkim: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EF8C21C-DE65-4030-8684-4D9B0C605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586" y="1287063"/>
            <a:ext cx="3910403" cy="52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38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71D767-6977-418D-97DB-4AE753C74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904" y="357067"/>
            <a:ext cx="6751509" cy="1249878"/>
          </a:xfrm>
        </p:spPr>
        <p:txBody>
          <a:bodyPr>
            <a:normAutofit/>
          </a:bodyPr>
          <a:lstStyle/>
          <a:p>
            <a:pPr lvl="0" algn="just"/>
            <a:r>
              <a:rPr lang="pl-PL" dirty="0"/>
              <a:t>Udział w finałach wojewódzkich, 1 miejsce w powiecie w Turnieju Piłki Nożnej Dziewcząt pn. „Z Podwórka na Stadion o Puchar </a:t>
            </a:r>
            <a:r>
              <a:rPr lang="pl-PL" dirty="0" err="1"/>
              <a:t>Tumbarku</a:t>
            </a:r>
            <a:r>
              <a:rPr lang="pl-PL" dirty="0"/>
              <a:t>” w kategorii klas II - III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D314553-4856-44E1-AE08-D4B293AF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7A2A6A0-E664-482D-9A59-5802FEAA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F69C92D-221B-460C-A46F-36BC5A8C5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11321" y="1029332"/>
            <a:ext cx="3085250" cy="45636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2AE36303-20B1-4A95-B120-B4AAAB7542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39160" y="1685298"/>
            <a:ext cx="5386437" cy="39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170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71D767-6977-418D-97DB-4AE753C74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271" y="1049488"/>
            <a:ext cx="7619999" cy="3186415"/>
          </a:xfrm>
        </p:spPr>
        <p:txBody>
          <a:bodyPr>
            <a:normAutofit/>
          </a:bodyPr>
          <a:lstStyle/>
          <a:p>
            <a:pPr lvl="0" algn="just"/>
            <a:r>
              <a:rPr lang="pl-PL" dirty="0"/>
              <a:t>3 miejsce w rejonie, 1 miejsce w powiecie w Igrzyskach Dzieci    w Trójboju Lekkoatletycznym dziewcząt w kategorii klas IV            i młodsi</a:t>
            </a:r>
          </a:p>
          <a:p>
            <a:pPr lvl="0" algn="just"/>
            <a:r>
              <a:rPr lang="pl-PL" dirty="0"/>
              <a:t>8 miejsce w rejonie, 1 miejsce w powiecie w Igrzyskach Dzieci   w Czwórboju Lekkoatletycznym dziewcząt w kategorii klas V-VI</a:t>
            </a:r>
          </a:p>
          <a:p>
            <a:pPr lvl="0" algn="just"/>
            <a:r>
              <a:rPr lang="pl-PL" dirty="0"/>
              <a:t>8 miejsce w rejonie, 1 miejsce w powiecie w  Igrzyskach Dzieci w Czwórboju Lekkoatletycznym chłopców w kategorii klas V-VI</a:t>
            </a:r>
          </a:p>
          <a:p>
            <a:pPr lvl="0" algn="just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D314553-4856-44E1-AE08-D4B293AF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8696" y="6203123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7A2A6A0-E664-482D-9A59-5802FEAA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BC513C3-470C-4071-867E-67CC1BF878D6}"/>
              </a:ext>
            </a:extLst>
          </p:cNvPr>
          <p:cNvSpPr txBox="1">
            <a:spLocks/>
          </p:cNvSpPr>
          <p:nvPr/>
        </p:nvSpPr>
        <p:spPr>
          <a:xfrm>
            <a:off x="2272488" y="472314"/>
            <a:ext cx="9264332" cy="630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None/>
            </a:pPr>
            <a:r>
              <a:rPr lang="pl-PL" sz="2800" dirty="0"/>
              <a:t>Zawody sportowe na szczeblu rejonowym: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662A7C0-512E-4D2C-BFFC-D4C36AA798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47719" y="3419010"/>
            <a:ext cx="5143130" cy="276983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613E89F-3BB0-40ED-9321-6DE3E691C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777" y="1596607"/>
            <a:ext cx="3028869" cy="40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17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685297-7F98-49B0-B41C-28639220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79" y="738365"/>
            <a:ext cx="8915399" cy="2688336"/>
          </a:xfrm>
        </p:spPr>
        <p:txBody>
          <a:bodyPr>
            <a:normAutofit/>
          </a:bodyPr>
          <a:lstStyle/>
          <a:p>
            <a:r>
              <a:rPr lang="pl-PL" dirty="0"/>
              <a:t>1. Liczba dzieci w przedszkolu </a:t>
            </a:r>
            <a:br>
              <a:rPr lang="pl-PL" dirty="0"/>
            </a:br>
            <a:r>
              <a:rPr lang="pl-PL" dirty="0"/>
              <a:t>w roku szkolnym 2022/2023 </a:t>
            </a:r>
            <a:br>
              <a:rPr lang="pl-PL" dirty="0"/>
            </a:br>
            <a:r>
              <a:rPr lang="pl-PL" dirty="0"/>
              <a:t>i 2 lata szkolne wstecz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D00E4F20-DD04-45EA-BEE6-F270EFAA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4879" y="6119635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CED52DD-5AF7-4486-AFAB-2A59596C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6585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71D767-6977-418D-97DB-4AE753C74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438" y="1344150"/>
            <a:ext cx="9808382" cy="2341831"/>
          </a:xfrm>
        </p:spPr>
        <p:txBody>
          <a:bodyPr>
            <a:normAutofit/>
          </a:bodyPr>
          <a:lstStyle/>
          <a:p>
            <a:pPr lvl="0" algn="just"/>
            <a:r>
              <a:rPr lang="pl-PL" dirty="0"/>
              <a:t>2 miejsce w powiecie w Igrzyskach Dzieci w Koszykówce 3x3 dziewcząt w kategorii klas IV-VI</a:t>
            </a:r>
          </a:p>
          <a:p>
            <a:pPr lvl="0" algn="just"/>
            <a:r>
              <a:rPr lang="pl-PL" dirty="0"/>
              <a:t>2 miejsce w powiecie w Igrzyskach Młodzieży Szkolnej w Koszykówce 3x3 dziewcząt w kategorii klas VII-VIII</a:t>
            </a:r>
          </a:p>
          <a:p>
            <a:pPr lvl="0" algn="just"/>
            <a:r>
              <a:rPr lang="pl-PL" dirty="0"/>
              <a:t>5 miejsce w powiecie w Igrzyska Dzieci w tenisie stołowym drużynowym w kategorii klas IV-VI</a:t>
            </a:r>
          </a:p>
          <a:p>
            <a:pPr lvl="0" algn="just"/>
            <a:endParaRPr lang="pl-PL" dirty="0"/>
          </a:p>
          <a:p>
            <a:pPr marL="0" indent="0">
              <a:buNone/>
            </a:pPr>
            <a:endParaRPr lang="pl-PL" i="1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D314553-4856-44E1-AE08-D4B293AF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8438" y="6418554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7A2A6A0-E664-482D-9A59-5802FEAA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BC513C3-470C-4071-867E-67CC1BF878D6}"/>
              </a:ext>
            </a:extLst>
          </p:cNvPr>
          <p:cNvSpPr txBox="1">
            <a:spLocks/>
          </p:cNvSpPr>
          <p:nvPr/>
        </p:nvSpPr>
        <p:spPr>
          <a:xfrm>
            <a:off x="2272488" y="605219"/>
            <a:ext cx="9264332" cy="630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None/>
            </a:pPr>
            <a:r>
              <a:rPr lang="pl-PL" sz="2800" dirty="0"/>
              <a:t>Zawody sportowe na szczeblu powiatowym: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0DF5AC1-7975-4DB4-AFEE-E0705C33B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7179184" y="3384140"/>
            <a:ext cx="4113212" cy="30344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CCE8F8F-860A-4A90-8AC2-200507D7E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2498595" y="3384139"/>
            <a:ext cx="4113212" cy="30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971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03871B-062D-4521-BFBC-18EE0770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Innowacje pedagogiczne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5FDB15B-E7D4-469C-9980-C4141EC18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703" y="1340618"/>
            <a:ext cx="5916612" cy="45715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 roku szkolnym 2022/2023 przeprowadzono następujące innowacje pedagogiczne:</a:t>
            </a:r>
          </a:p>
          <a:p>
            <a:pPr lvl="0" algn="just"/>
            <a:r>
              <a:rPr lang="pl-PL" dirty="0"/>
              <a:t>„Z matematyką na co dzień” na lekcjach matematyki w kl. V przez Renatę Rząd-Małek</a:t>
            </a:r>
          </a:p>
          <a:p>
            <a:pPr lvl="0" algn="just"/>
            <a:r>
              <a:rPr lang="pl-PL" dirty="0"/>
              <a:t>„Wiem jak radzić sobie z trudnymi emocjami” na zajęciach rozwijających kompetencje emocjonalno-społeczne przez Annę Dyjach</a:t>
            </a:r>
          </a:p>
          <a:p>
            <a:pPr lvl="0" algn="just"/>
            <a:r>
              <a:rPr lang="pl-PL" dirty="0"/>
              <a:t>„Nauczanie kooperatywne skuteczną metodą w przygotowywaniu się uczniów klasy ósmej do egzaminu ósmoklasisty z matematyki” na lekcjach matematyki w kl. VIII przez Urszulę Woźnica.</a:t>
            </a:r>
          </a:p>
          <a:p>
            <a:endParaRPr lang="pl-PL" dirty="0"/>
          </a:p>
        </p:txBody>
      </p: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xmlns="" id="{30612FF7-4926-430C-A232-B758B48B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6396" y="6324656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2EADA86-5845-4BD8-BA3A-E97A0EA9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84F0BEE-0EDF-43AF-B8E0-0E82D13F21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388" y="1401734"/>
            <a:ext cx="3928005" cy="26186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975AF2B-6655-4ED6-BB02-2DBEDB5AA72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66396" y="3638142"/>
            <a:ext cx="3746499" cy="24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36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1F7545B-C13D-42F8-878C-AFACDCB8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695" y="1477797"/>
            <a:ext cx="8915400" cy="2029968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Dzień Przedszkolaka</a:t>
            </a:r>
          </a:p>
          <a:p>
            <a:pPr lvl="0"/>
            <a:r>
              <a:rPr lang="pl-PL" dirty="0"/>
              <a:t>Dzień chłopaka</a:t>
            </a:r>
          </a:p>
          <a:p>
            <a:pPr lvl="0"/>
            <a:r>
              <a:rPr lang="pl-PL" dirty="0"/>
              <a:t>Ślubowanie pierwszoklasistów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034E63A0-C4B9-4B9E-99CF-DC506613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1579" y="6259642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2F88FB7-1616-4AF9-8292-8E5874A3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2940805-8728-4AD8-A01C-173497A35A95}"/>
              </a:ext>
            </a:extLst>
          </p:cNvPr>
          <p:cNvSpPr txBox="1">
            <a:spLocks/>
          </p:cNvSpPr>
          <p:nvPr/>
        </p:nvSpPr>
        <p:spPr>
          <a:xfrm>
            <a:off x="2395856" y="415795"/>
            <a:ext cx="9264332" cy="13014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None/>
            </a:pPr>
            <a:r>
              <a:rPr lang="pl-PL" sz="2800" dirty="0"/>
              <a:t>Z inicjatywy uczniów i rodziców odbyły się następujące akcje w Zespole Szkół w Krzemieniu: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1DA9D7D-54B7-4411-B589-90D43BC4E1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5058802" y="1424230"/>
            <a:ext cx="4496024" cy="24422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B788208-C746-41C0-B17F-41CA0FFDACC6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93847" y="3166345"/>
            <a:ext cx="3464955" cy="26056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425FB64-8E41-4ADB-9AC7-44CB148F9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5939433" y="3586579"/>
            <a:ext cx="5984289" cy="297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40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1F7545B-C13D-42F8-878C-AFACDCB8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080" y="460021"/>
            <a:ext cx="3733148" cy="2029968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Andrzejki</a:t>
            </a:r>
          </a:p>
          <a:p>
            <a:pPr lvl="0"/>
            <a:r>
              <a:rPr lang="pl-PL" dirty="0"/>
              <a:t>Światowy Dzień Pluszowego Misia w przedszkolu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034E63A0-C4B9-4B9E-99CF-DC506613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2F88FB7-1616-4AF9-8292-8E5874A3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A7B8099-29C9-4711-A983-9F8808F90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3582880" y="3027991"/>
            <a:ext cx="5632661" cy="297288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FEDE74A-1727-4AE2-85D6-1FF024BAF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l="-1130"/>
          <a:stretch/>
        </p:blipFill>
        <p:spPr>
          <a:xfrm>
            <a:off x="921695" y="1399944"/>
            <a:ext cx="2362200" cy="419614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2FBB846-F445-46F7-9316-A468B51593F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221414" y="191563"/>
            <a:ext cx="4806935" cy="27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997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1F7545B-C13D-42F8-878C-AFACDCB8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521" y="390331"/>
            <a:ext cx="4346223" cy="1006669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Mikołajki</a:t>
            </a:r>
          </a:p>
          <a:p>
            <a:pPr lvl="0"/>
            <a:r>
              <a:rPr lang="pl-PL" dirty="0"/>
              <a:t>Klasowe spotkania wigilijne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3C5095EE-F2CA-4E21-94CA-22CDF58A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1579" y="6135807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2F88FB7-1616-4AF9-8292-8E5874A3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44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9B7A816-6CD4-4842-8B80-3171C9377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6127744" y="3604715"/>
            <a:ext cx="4261556" cy="29464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2F760587-1C89-48BF-9AA9-7BAFE4BF1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7408849" y="306885"/>
            <a:ext cx="4495284" cy="30984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C116C7E0-8035-4EC4-B856-038F2BEF626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21695" y="1397000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01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1F7545B-C13D-42F8-878C-AFACDCB8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0" y="543333"/>
            <a:ext cx="6268720" cy="4806696"/>
          </a:xfrm>
        </p:spPr>
        <p:txBody>
          <a:bodyPr>
            <a:normAutofit/>
          </a:bodyPr>
          <a:lstStyle/>
          <a:p>
            <a:r>
              <a:rPr lang="pl-PL" dirty="0"/>
              <a:t>Pasowanie na przedszkolaka</a:t>
            </a:r>
          </a:p>
          <a:p>
            <a:r>
              <a:rPr lang="pl-PL" dirty="0"/>
              <a:t>Bal karnawałowy w przedszkolu oraz w kl. I - III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E65310F-CE04-49F3-B953-52B9EA6C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32104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2F88FB7-1616-4AF9-8292-8E5874A3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45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5C120FB-1F08-45BC-B152-7681336F7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565" y="2609496"/>
            <a:ext cx="4199467" cy="31496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9F175CD-BD91-4BC2-B8BE-92019B0FB7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745" y="243143"/>
            <a:ext cx="2658968" cy="198964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50330EF0-AFB2-4D4F-99E7-9124E61DDA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6269569" y="1803428"/>
            <a:ext cx="5272366" cy="36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65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1F7545B-C13D-42F8-878C-AFACDCB8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080" y="357067"/>
            <a:ext cx="6268720" cy="4806696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Walentynki</a:t>
            </a:r>
          </a:p>
          <a:p>
            <a:pPr lvl="0"/>
            <a:r>
              <a:rPr lang="pl-PL" dirty="0"/>
              <a:t>Dzień Kobiet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E65310F-CE04-49F3-B953-52B9EA6C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1579" y="6184370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2F88FB7-1616-4AF9-8292-8E5874A3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46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FE5B4F6-AB34-4D54-BDBB-F784B16658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9849" y="1601104"/>
            <a:ext cx="4504048" cy="33780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CF80172D-872E-43E8-9608-56B8ADB578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5889" y="404142"/>
            <a:ext cx="4391378" cy="329353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07A1829C-47C6-431E-8E3C-732E45C812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2167" y="4141668"/>
            <a:ext cx="5147732" cy="23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65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3E719F8A-5288-4D17-9D14-948F29594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4028" y="6135808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3C16CF0-647D-4946-AA1D-52BCE622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47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CAB2A28-2AFA-438F-99D4-3225B811B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34028" y="2510759"/>
            <a:ext cx="6283438" cy="3286654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0C3EF7CB-ED1B-4D04-B8B9-CC3F87D30BC8}"/>
              </a:ext>
            </a:extLst>
          </p:cNvPr>
          <p:cNvSpPr txBox="1">
            <a:spLocks/>
          </p:cNvSpPr>
          <p:nvPr/>
        </p:nvSpPr>
        <p:spPr>
          <a:xfrm>
            <a:off x="2248747" y="637174"/>
            <a:ext cx="3847253" cy="10314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Dzień Rodzinki</a:t>
            </a:r>
          </a:p>
          <a:p>
            <a:r>
              <a:rPr lang="pl-PL" dirty="0"/>
              <a:t>Dzień Dziecka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64ACAC4-184C-4B5D-9A80-E83163F2F8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1316" y="357067"/>
            <a:ext cx="2841218" cy="379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48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FF9D6-18AC-4920-A05C-A53EE622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955" y="966400"/>
            <a:ext cx="5349240" cy="4614672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Narodowe czytanie</a:t>
            </a:r>
          </a:p>
          <a:p>
            <a:pPr lvl="0"/>
            <a:r>
              <a:rPr lang="pl-PL" dirty="0"/>
              <a:t>Sprzątanie świata</a:t>
            </a:r>
          </a:p>
          <a:p>
            <a:pPr lvl="0"/>
            <a:r>
              <a:rPr lang="pl-PL" dirty="0"/>
              <a:t>Europejski Dzień Języków Obcych</a:t>
            </a:r>
          </a:p>
          <a:p>
            <a:pPr lvl="0"/>
            <a:r>
              <a:rPr lang="pl-PL" dirty="0"/>
              <a:t>Dzień kolorowej skarpetki</a:t>
            </a:r>
          </a:p>
          <a:p>
            <a:pPr marL="0" lv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26BB0708-21CE-4E8A-9783-A20A8012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6318" y="6378738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B1C722-49B8-475C-BA3D-DE49345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48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A6CE0CE3-FA5A-4290-AD65-A346EC85B703}"/>
              </a:ext>
            </a:extLst>
          </p:cNvPr>
          <p:cNvSpPr txBox="1">
            <a:spLocks/>
          </p:cNvSpPr>
          <p:nvPr/>
        </p:nvSpPr>
        <p:spPr>
          <a:xfrm>
            <a:off x="2663946" y="342492"/>
            <a:ext cx="9264332" cy="6239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pl-PL" sz="2800" dirty="0"/>
              <a:t>Ogólnopolskie akcje w których wzięli udział uczniowie: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8EA0FD0-379E-4A5A-B9BD-06281B72BE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1012" y="817590"/>
            <a:ext cx="3296449" cy="248057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A2D5619-9BD9-46BF-BB94-E95BA4F3C8B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03221" y="2717832"/>
            <a:ext cx="2571751" cy="342900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911B812-1931-4AE1-A739-9484B22D32C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4772" y="2717832"/>
            <a:ext cx="2571750" cy="3429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C12BD4C-CECD-4BCE-AEBA-92CF1BC6FDC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39571" y="3498165"/>
            <a:ext cx="4258685" cy="31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462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FF9D6-18AC-4920-A05C-A53EE622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699" y="515367"/>
            <a:ext cx="6290733" cy="4614672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Światowy Dzień Tabliczki Mnożenia</a:t>
            </a:r>
          </a:p>
          <a:p>
            <a:pPr lvl="0"/>
            <a:r>
              <a:rPr lang="pl-PL" dirty="0"/>
              <a:t>Międzynarodowy Dzień Zdrowego Śniadania</a:t>
            </a:r>
          </a:p>
          <a:p>
            <a:pPr lvl="0"/>
            <a:r>
              <a:rPr lang="pl-PL" dirty="0"/>
              <a:t>Międzynarodowy Dzień Bez Przemocy </a:t>
            </a:r>
          </a:p>
          <a:p>
            <a:pPr lvl="0"/>
            <a:r>
              <a:rPr lang="pl-PL" dirty="0"/>
              <a:t>Światowy Dzień Zdrowia Psychicznego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203311F2-65C7-4DDA-8A59-B767E86FC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699" y="6160070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B1C722-49B8-475C-BA3D-DE49345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49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BB4A5DA-880D-4491-A9F0-71D63F6BDD4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01820" y="3231472"/>
            <a:ext cx="6028858" cy="27069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2925B9A-6736-48BF-9D21-0C27957F0376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54432" y="357067"/>
            <a:ext cx="3276245" cy="234900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1D3FE57-236C-40E5-808A-8FDA0570310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577303" y="2432482"/>
            <a:ext cx="2478369" cy="350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48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1F9A331C-86BF-446E-86E1-B1FE0D718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2482263"/>
              </p:ext>
            </p:extLst>
          </p:nvPr>
        </p:nvGraphicFramePr>
        <p:xfrm>
          <a:off x="2961732" y="2392680"/>
          <a:ext cx="8544468" cy="3538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6117">
                  <a:extLst>
                    <a:ext uri="{9D8B030D-6E8A-4147-A177-3AD203B41FA5}">
                      <a16:colId xmlns:a16="http://schemas.microsoft.com/office/drawing/2014/main" xmlns="" val="2239857924"/>
                    </a:ext>
                  </a:extLst>
                </a:gridCol>
                <a:gridCol w="2136117">
                  <a:extLst>
                    <a:ext uri="{9D8B030D-6E8A-4147-A177-3AD203B41FA5}">
                      <a16:colId xmlns:a16="http://schemas.microsoft.com/office/drawing/2014/main" xmlns="" val="1088508099"/>
                    </a:ext>
                  </a:extLst>
                </a:gridCol>
                <a:gridCol w="2136117">
                  <a:extLst>
                    <a:ext uri="{9D8B030D-6E8A-4147-A177-3AD203B41FA5}">
                      <a16:colId xmlns:a16="http://schemas.microsoft.com/office/drawing/2014/main" xmlns="" val="2308550402"/>
                    </a:ext>
                  </a:extLst>
                </a:gridCol>
                <a:gridCol w="2136117">
                  <a:extLst>
                    <a:ext uri="{9D8B030D-6E8A-4147-A177-3AD203B41FA5}">
                      <a16:colId xmlns:a16="http://schemas.microsoft.com/office/drawing/2014/main" xmlns="" val="1180459054"/>
                    </a:ext>
                  </a:extLst>
                </a:gridCol>
              </a:tblGrid>
              <a:tr h="882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Publiczne przedszkole w Krzemieniu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2022/2023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2021/2022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2020/2021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65721616"/>
                  </a:ext>
                </a:extLst>
              </a:tr>
              <a:tr h="3046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Liczba dzieci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08634390"/>
                  </a:ext>
                </a:extLst>
              </a:tr>
              <a:tr h="3046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Liczba oddziałów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27159426"/>
                  </a:ext>
                </a:extLst>
              </a:tr>
              <a:tr h="581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Liczba etatów pedagog.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51284773"/>
                  </a:ext>
                </a:extLst>
              </a:tr>
              <a:tr h="581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Liczba etatów pomoc n-la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2,63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2,85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2,66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36854405"/>
                  </a:ext>
                </a:extLst>
              </a:tr>
              <a:tr h="882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Średnia liczba etatów naucz./na oddział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1,18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1,11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</a:rPr>
                        <a:t>1,16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32071103"/>
                  </a:ext>
                </a:extLst>
              </a:tr>
            </a:tbl>
          </a:graphicData>
        </a:graphic>
      </p:graphicFrame>
      <p:sp>
        <p:nvSpPr>
          <p:cNvPr id="5" name="Tytuł 4">
            <a:extLst>
              <a:ext uri="{FF2B5EF4-FFF2-40B4-BE49-F238E27FC236}">
                <a16:creationId xmlns:a16="http://schemas.microsoft.com/office/drawing/2014/main" xmlns="" id="{D45C2891-233F-4E20-BF90-3FEB236F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1000"/>
            <a:ext cx="8610600" cy="2011680"/>
          </a:xfrm>
        </p:spPr>
        <p:txBody>
          <a:bodyPr>
            <a:noAutofit/>
          </a:bodyPr>
          <a:lstStyle/>
          <a:p>
            <a:r>
              <a:rPr lang="pl-PL" sz="2800" dirty="0"/>
              <a:t>Liczba dzieci w przedszkolu, liczba oddziałów oraz liczba etatów </a:t>
            </a:r>
            <a:br>
              <a:rPr lang="pl-PL" sz="2800" dirty="0"/>
            </a:br>
            <a:r>
              <a:rPr lang="pl-PL" sz="2800" dirty="0"/>
              <a:t>w poprzednich latach szkolnych prezentowała się następująco: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45B5D827-2879-4457-8946-3D6D9E46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732" y="6186142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EFFEE09E-4B1F-4CB4-8A0F-749EF755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2941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FF9D6-18AC-4920-A05C-A53EE622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562" y="787782"/>
            <a:ext cx="3901440" cy="4614672"/>
          </a:xfrm>
        </p:spPr>
        <p:txBody>
          <a:bodyPr>
            <a:normAutofit/>
          </a:bodyPr>
          <a:lstStyle/>
          <a:p>
            <a:r>
              <a:rPr lang="pl-PL" dirty="0"/>
              <a:t>Szkoła pamięta</a:t>
            </a:r>
          </a:p>
          <a:p>
            <a:pPr lvl="0"/>
            <a:r>
              <a:rPr lang="pl-PL" dirty="0"/>
              <a:t>Szkoła do Hymnu</a:t>
            </a:r>
          </a:p>
          <a:p>
            <a:pPr lvl="0"/>
            <a:r>
              <a:rPr lang="pl-PL" dirty="0"/>
              <a:t>Światowy Dzień Życzliwości       i Pozdrowień</a:t>
            </a:r>
          </a:p>
          <a:p>
            <a:pPr lvl="0"/>
            <a:r>
              <a:rPr lang="pl-PL" dirty="0"/>
              <a:t>Międzynarodowy Dzień Praw Dziecka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BB28625-428E-414D-87C9-DB9E77D8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1562" y="6328867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B1C722-49B8-475C-BA3D-DE49345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50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F4DF703-EE93-4F4F-9813-551E5FBE00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7173157" y="196244"/>
            <a:ext cx="4487031" cy="289887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A21CCA7-D11B-404E-9311-3DF8C2929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5987" y="3429000"/>
            <a:ext cx="8655728" cy="28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0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FF9D6-18AC-4920-A05C-A53EE622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22394"/>
            <a:ext cx="6256866" cy="1638469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Cała Polska czyta dzieciom</a:t>
            </a:r>
          </a:p>
          <a:p>
            <a:pPr lvl="0"/>
            <a:r>
              <a:rPr lang="pl-PL" dirty="0"/>
              <a:t>Międzynarodowy Dzień Głośnego Czytania</a:t>
            </a:r>
          </a:p>
          <a:p>
            <a:pPr lvl="0"/>
            <a:r>
              <a:rPr lang="pl-PL" dirty="0"/>
              <a:t>Międzynarodowy Dzień Bezpiecznego Internetu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8178A1CE-0E47-4024-9268-361E329D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35808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B1C722-49B8-475C-BA3D-DE49345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51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259E4F4-2453-4F2A-8E7D-BE85F65DCED9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96757" y="1922873"/>
            <a:ext cx="5441244" cy="40809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6C7E63C-C539-454E-9BDC-080160DA53B2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95427" y="2192865"/>
            <a:ext cx="4500573" cy="33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343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FF9D6-18AC-4920-A05C-A53EE622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745" y="787782"/>
            <a:ext cx="4753640" cy="1510389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Międzynarodowy Dzień Języka Ojczystego</a:t>
            </a:r>
          </a:p>
          <a:p>
            <a:pPr lvl="0"/>
            <a:r>
              <a:rPr lang="pl-PL" dirty="0"/>
              <a:t>Ogólnopolski dzień walki z depresją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82D9D79-69BC-4C80-9366-119ED8B5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4200" y="6189845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B1C722-49B8-475C-BA3D-DE49345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52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BC2B25F-3925-484F-A16B-5F9F983C4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990815" y="303030"/>
            <a:ext cx="4669373" cy="333529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987F907-B6F8-4A5C-AC01-50637AB53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94200" y="2956711"/>
            <a:ext cx="4534731" cy="29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22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FF9D6-18AC-4920-A05C-A53EE622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69" y="783463"/>
            <a:ext cx="3901440" cy="4614672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Międzynarodowy Dzień Matematyki</a:t>
            </a:r>
          </a:p>
          <a:p>
            <a:pPr lvl="0"/>
            <a:r>
              <a:rPr lang="pl-PL" dirty="0"/>
              <a:t>Światowy Dzień Ziemi</a:t>
            </a:r>
          </a:p>
          <a:p>
            <a:pPr lvl="0"/>
            <a:r>
              <a:rPr lang="pl-PL" dirty="0"/>
              <a:t>Wymiennikownia zakładek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82D9D79-69BC-4C80-9366-119ED8B5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0669" y="6074537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B1C722-49B8-475C-BA3D-DE49345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53</a:t>
            </a:fld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6542E3EA-6882-4CED-BCB0-5E5A4A654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0669" y="3429000"/>
            <a:ext cx="5540131" cy="249767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83D3CF3-E4FC-4886-B201-B5FB8B3A4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562801" y="426042"/>
            <a:ext cx="5097387" cy="28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666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FF9D6-18AC-4920-A05C-A53EE622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897" y="226336"/>
            <a:ext cx="7972425" cy="926571"/>
          </a:xfrm>
        </p:spPr>
        <p:txBody>
          <a:bodyPr>
            <a:normAutofit/>
          </a:bodyPr>
          <a:lstStyle/>
          <a:p>
            <a:r>
              <a:rPr lang="pl-PL" dirty="0"/>
              <a:t>Szkolne akcje: tydzień przedsiębiorczości, Dzień Zawodów, tydzień ekologii „O zieleń dbasz, czyste powietrze masz”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FB54580-C00F-4F86-9619-018CD56B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6174" y="6260336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B1C722-49B8-475C-BA3D-DE493456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54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F99FFB5-9F59-4D1A-8EA5-5B9A370A8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741988" y="1499511"/>
            <a:ext cx="4592989" cy="32935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C55B131-6A91-4380-B48C-FD3711376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5986173" y="970344"/>
            <a:ext cx="5147487" cy="217593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79E8551-4D0B-4151-B744-756740B4FB0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13097" y="3429000"/>
            <a:ext cx="6182052" cy="27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43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675BB9-43E4-4227-99ED-211E1BDD5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295" y="1865058"/>
            <a:ext cx="5308600" cy="3127885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Mikołajkowy kiermasz</a:t>
            </a:r>
          </a:p>
          <a:p>
            <a:pPr lvl="0"/>
            <a:r>
              <a:rPr lang="pl-PL" dirty="0"/>
              <a:t>Pomóż Dzieciom Przetrwać Zimę</a:t>
            </a:r>
          </a:p>
          <a:p>
            <a:pPr lvl="0"/>
            <a:r>
              <a:rPr lang="pl-PL" dirty="0"/>
              <a:t>Zbiórka słodyczy dla dzieci z Ukrainy</a:t>
            </a:r>
          </a:p>
          <a:p>
            <a:pPr marL="0" lv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Ponadto wolontariusze prowadzili zbiórkę makulatury i aluminiowych puszek – pieniądze z ich sprzedaży zostały przeznaczone na zorganizowanie wybranych akcji. </a:t>
            </a:r>
          </a:p>
          <a:p>
            <a:pPr lvl="0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003861F8-3B1F-4C78-B369-AB1331CE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5295" y="6111875"/>
            <a:ext cx="5094267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73F369F-88E3-45D3-9FCB-DB6B12F2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5B17FF8D-DEC0-48EC-A905-7143DD203CA3}"/>
              </a:ext>
            </a:extLst>
          </p:cNvPr>
          <p:cNvSpPr txBox="1">
            <a:spLocks/>
          </p:cNvSpPr>
          <p:nvPr/>
        </p:nvSpPr>
        <p:spPr>
          <a:xfrm>
            <a:off x="2241868" y="563562"/>
            <a:ext cx="9264332" cy="13014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None/>
            </a:pPr>
            <a:r>
              <a:rPr lang="pl-PL" sz="2800" dirty="0"/>
              <a:t>Akcje charytatywne w które zaangażowali się uczniowie z Zespołu Szkół w Krzemieniu: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C0B473E8-D2B5-4D20-97F6-1FCAE1209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91763" y="3595292"/>
            <a:ext cx="3703771" cy="28817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2E4FD69-CFE2-486E-AF9C-395F1C28C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1039877" y="1312333"/>
            <a:ext cx="3703771" cy="25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77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90FA37D-4E6E-4EDC-A269-A315F070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050" y="970344"/>
            <a:ext cx="4156950" cy="3348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Przedszkole:</a:t>
            </a:r>
          </a:p>
          <a:p>
            <a:pPr lvl="0"/>
            <a:r>
              <a:rPr lang="pl-PL" dirty="0"/>
              <a:t>Śniadanie daje moc</a:t>
            </a:r>
          </a:p>
          <a:p>
            <a:pPr lvl="0"/>
            <a:r>
              <a:rPr lang="pl-PL" dirty="0"/>
              <a:t>Witaminowy zawrót głowy</a:t>
            </a:r>
          </a:p>
          <a:p>
            <a:pPr lvl="0"/>
            <a:r>
              <a:rPr lang="pl-PL" dirty="0"/>
              <a:t>Mała książka – wielki człowiek – kampania społeczna</a:t>
            </a:r>
          </a:p>
          <a:p>
            <a:pPr lvl="0"/>
            <a:r>
              <a:rPr lang="pl-PL" dirty="0"/>
              <a:t>Czyste powietrze wokół nas</a:t>
            </a:r>
          </a:p>
          <a:p>
            <a:pPr lvl="0"/>
            <a:r>
              <a:rPr lang="pl-PL" dirty="0"/>
              <a:t>Kubusiowi przyjaciele natury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9487822B-3BBD-49A5-8DDC-873C8589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3008" y="6216756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3F430EA-B252-4738-8FF5-2C12FE7F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62C02C7D-E316-4516-80EF-0D1BAA9E7C49}"/>
              </a:ext>
            </a:extLst>
          </p:cNvPr>
          <p:cNvSpPr txBox="1">
            <a:spLocks/>
          </p:cNvSpPr>
          <p:nvPr/>
        </p:nvSpPr>
        <p:spPr>
          <a:xfrm>
            <a:off x="2361460" y="319596"/>
            <a:ext cx="9422729" cy="13014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None/>
            </a:pPr>
            <a:r>
              <a:rPr lang="pl-PL" sz="2800" dirty="0"/>
              <a:t>Programy edukacyjne realizowane </a:t>
            </a:r>
          </a:p>
          <a:p>
            <a:pPr marL="0" indent="0" algn="r">
              <a:buNone/>
            </a:pPr>
            <a:r>
              <a:rPr lang="pl-PL" sz="2800" dirty="0"/>
              <a:t>w Zespole Szkół w Krzemieniu: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176A279-6F3F-43AB-A43D-5B36A328B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96000" y="4301844"/>
            <a:ext cx="5960351" cy="24045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ADDE15F4-4924-4F11-A681-93A57FD87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658784" y="1311317"/>
            <a:ext cx="4715750" cy="26663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493B5260-92B1-4503-A85D-E814B30067B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03008" y="3732043"/>
            <a:ext cx="3911600" cy="219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41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90FA37D-4E6E-4EDC-A269-A315F070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755" y="184520"/>
            <a:ext cx="10518245" cy="3866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Klasy I - III</a:t>
            </a:r>
          </a:p>
          <a:p>
            <a:pPr lvl="0"/>
            <a:r>
              <a:rPr lang="pl-PL" dirty="0"/>
              <a:t>Projekt edukacyjny w ramach programu Uniwersytetu Dzieci w klasie – „Mali matematycy. Gdzie kryje się matematyka?”</a:t>
            </a:r>
          </a:p>
          <a:p>
            <a:pPr lvl="0"/>
            <a:r>
              <a:rPr lang="pl-PL" dirty="0"/>
              <a:t>Śniadanie daje moc</a:t>
            </a:r>
          </a:p>
          <a:p>
            <a:pPr lvl="0"/>
            <a:r>
              <a:rPr lang="pl-PL" dirty="0"/>
              <a:t>Akademia Bezpiecznego Puchatka</a:t>
            </a:r>
          </a:p>
          <a:p>
            <a:pPr lvl="0"/>
            <a:r>
              <a:rPr lang="pl-PL" dirty="0"/>
              <a:t>Otwarta firma</a:t>
            </a:r>
          </a:p>
          <a:p>
            <a:pPr lvl="0"/>
            <a:r>
              <a:rPr lang="pl-PL" dirty="0"/>
              <a:t>Nie pal przy mnie proszę</a:t>
            </a:r>
          </a:p>
          <a:p>
            <a:pPr lvl="0"/>
            <a:r>
              <a:rPr lang="pl-PL" dirty="0"/>
              <a:t>Program dla szkół -to unijny program polegający na dostarczaniu dzieciom owoców i warzyw oraz mleka i produktów mlecznych.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9799521-CE8E-4FEE-A321-4CE01FB8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3755" y="6221176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3F430EA-B252-4738-8FF5-2C12FE7F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57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C3C6B4F-5312-47A1-87C4-E15C022293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73755" y="3636068"/>
            <a:ext cx="5291667" cy="240006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6ED6CEE-7202-4576-8640-203281B60362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19903" y="3464932"/>
            <a:ext cx="4117616" cy="27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74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90FA37D-4E6E-4EDC-A269-A315F070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501" y="357067"/>
            <a:ext cx="7006832" cy="2353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Klasy IV - VIII</a:t>
            </a:r>
          </a:p>
          <a:p>
            <a:pPr lvl="0"/>
            <a:r>
              <a:rPr lang="pl-PL" dirty="0"/>
              <a:t>Bieg po zdrowie</a:t>
            </a:r>
          </a:p>
          <a:p>
            <a:pPr lvl="0"/>
            <a:r>
              <a:rPr lang="pl-PL" dirty="0"/>
              <a:t>Trzymaj formę</a:t>
            </a:r>
          </a:p>
          <a:p>
            <a:pPr lvl="0"/>
            <a:r>
              <a:rPr lang="pl-PL" dirty="0"/>
              <a:t>Otwarta firma</a:t>
            </a:r>
          </a:p>
          <a:p>
            <a:pPr lvl="0"/>
            <a:r>
              <a:rPr lang="pl-PL" dirty="0"/>
              <a:t>Projekt edukacyjny „Na ratunek dzieciom w Rogu Afryki”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9799521-CE8E-4FEE-A321-4CE01FB8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0659" y="6192837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3F430EA-B252-4738-8FF5-2C12FE7F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DAC2084-326D-4A73-B11F-6FCA69B587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7267" y="2977099"/>
            <a:ext cx="4854928" cy="364119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C5D980BA-7968-4EFC-9704-EEC24D9B54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659" y="357067"/>
            <a:ext cx="2082762" cy="287773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EEDAC4A-96D8-473C-8585-2C6BA6B10E1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45010" y="3389845"/>
            <a:ext cx="2438400" cy="13239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730ED65-6D52-459A-A76B-7D79C4C8E98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159216" y="4073012"/>
            <a:ext cx="2684652" cy="17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56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73190F-589A-4D64-B4CE-30029B99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664622"/>
            <a:ext cx="8915399" cy="2788920"/>
          </a:xfrm>
        </p:spPr>
        <p:txBody>
          <a:bodyPr>
            <a:normAutofit/>
          </a:bodyPr>
          <a:lstStyle/>
          <a:p>
            <a:r>
              <a:rPr lang="pl-PL" dirty="0"/>
              <a:t>7. Przyznane stypendia Wójta Gminy Dzwola za osiągnięcia naukowe, artystyczne </a:t>
            </a:r>
            <a:br>
              <a:rPr lang="pl-PL" dirty="0"/>
            </a:br>
            <a:r>
              <a:rPr lang="pl-PL" dirty="0"/>
              <a:t>i sportowe oraz nagrody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809DD894-FEFC-4FAD-8246-646573D4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AFFF324-FD96-447C-B678-F563C4A2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4271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8DF6D5-F095-4008-9A5F-89897730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665" y="597118"/>
            <a:ext cx="9023703" cy="3493008"/>
          </a:xfrm>
        </p:spPr>
        <p:txBody>
          <a:bodyPr>
            <a:normAutofit/>
          </a:bodyPr>
          <a:lstStyle/>
          <a:p>
            <a:r>
              <a:rPr lang="pl-PL" dirty="0"/>
              <a:t>2. Liczba uczniów, oddziałów – klas, średnia liczba uczniów w klasie </a:t>
            </a:r>
            <a:br>
              <a:rPr lang="pl-PL" dirty="0"/>
            </a:br>
            <a:r>
              <a:rPr lang="pl-PL" dirty="0"/>
              <a:t>w szkole podstawowej </a:t>
            </a:r>
            <a:br>
              <a:rPr lang="pl-PL" dirty="0"/>
            </a:br>
            <a:r>
              <a:rPr lang="pl-PL" dirty="0"/>
              <a:t>w roku szkolnym 2022/2023 </a:t>
            </a:r>
            <a:br>
              <a:rPr lang="pl-PL" dirty="0"/>
            </a:br>
            <a:r>
              <a:rPr lang="pl-PL" dirty="0"/>
              <a:t>oraz 2 lata szkolne wstecz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33CD141-BF87-4B23-9138-2C8A26BB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8665" y="6152586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4C6E087-E9BB-4CB8-B0C1-75566127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7096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5B4CDF-3C4E-4268-A1C8-1E555DF6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356" y="452058"/>
            <a:ext cx="9537192" cy="1401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Liczbę uczniów, którzy otrzymali stypendium Wójta Gminy Dzwola w poprzednim roku szkolnym przedstawia poniższa tabela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C4A43B27-0825-4EC6-96F8-4201F9BA3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6356" y="6135808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1267A982-BEBB-469E-8AAB-C866F1AC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60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C6729305-2D97-4089-8C5F-436264D88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3117792"/>
              </p:ext>
            </p:extLst>
          </p:nvPr>
        </p:nvGraphicFramePr>
        <p:xfrm>
          <a:off x="3837002" y="1986352"/>
          <a:ext cx="6495900" cy="907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3975">
                  <a:extLst>
                    <a:ext uri="{9D8B030D-6E8A-4147-A177-3AD203B41FA5}">
                      <a16:colId xmlns:a16="http://schemas.microsoft.com/office/drawing/2014/main" xmlns="" val="1781918523"/>
                    </a:ext>
                  </a:extLst>
                </a:gridCol>
                <a:gridCol w="1623975">
                  <a:extLst>
                    <a:ext uri="{9D8B030D-6E8A-4147-A177-3AD203B41FA5}">
                      <a16:colId xmlns:a16="http://schemas.microsoft.com/office/drawing/2014/main" xmlns="" val="2528736555"/>
                    </a:ext>
                  </a:extLst>
                </a:gridCol>
                <a:gridCol w="1623975">
                  <a:extLst>
                    <a:ext uri="{9D8B030D-6E8A-4147-A177-3AD203B41FA5}">
                      <a16:colId xmlns:a16="http://schemas.microsoft.com/office/drawing/2014/main" xmlns="" val="4199323282"/>
                    </a:ext>
                  </a:extLst>
                </a:gridCol>
                <a:gridCol w="1623975">
                  <a:extLst>
                    <a:ext uri="{9D8B030D-6E8A-4147-A177-3AD203B41FA5}">
                      <a16:colId xmlns:a16="http://schemas.microsoft.com/office/drawing/2014/main" xmlns="" val="4090054225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Liczba dzieci, które otrzymały stypendium/nagrodę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4748643"/>
                  </a:ext>
                </a:extLst>
              </a:tr>
              <a:tr h="369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Osiągnięcia naukowe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Osiągnięcia artystyczne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Osiągnięcia sportowe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46528307"/>
                  </a:ext>
                </a:extLst>
              </a:tr>
              <a:tr h="303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Krzemień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01463604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80A1725-1563-4F85-8072-CB5CF1075A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3337253" y="3026275"/>
            <a:ext cx="6599102" cy="29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567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AC1605-A0B8-4B0C-B58C-CB1C487A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873265"/>
            <a:ext cx="8144932" cy="1735999"/>
          </a:xfrm>
        </p:spPr>
        <p:txBody>
          <a:bodyPr>
            <a:normAutofit/>
          </a:bodyPr>
          <a:lstStyle/>
          <a:p>
            <a:r>
              <a:rPr lang="pl-PL" dirty="0"/>
              <a:t>8. Pomoc psychologiczno-pedagogiczna w szkole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AFDDB9BD-5A51-42C4-B6E6-C00C49D4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6CE7C69-5425-49FF-B2D5-E83E61DA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5204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D5F9A8-4EF2-4C7D-8721-163EA9B9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169" y="512462"/>
            <a:ext cx="9378031" cy="1280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Uczniowie posiadający orzeczenie o potrzebie kształcenia specjalnego ze względu na: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E72DEA4-B619-4FF5-ADE6-FA8FA84F4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169" y="1793352"/>
            <a:ext cx="9768930" cy="40392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1)</a:t>
            </a:r>
            <a:r>
              <a:rPr lang="pl-PL" dirty="0"/>
              <a:t> Niepełnosprawność dziecka – słabosłysząca – dwoje uczniów klasy I </a:t>
            </a:r>
          </a:p>
          <a:p>
            <a:pPr marL="0" indent="0" algn="just">
              <a:buNone/>
            </a:pPr>
            <a:r>
              <a:rPr lang="pl-PL" dirty="0"/>
              <a:t>W związku z niepełnosprawnością uczniów, dziewczynka uczestniczyła w zajęciach rewalidacyjnych, zajęciach logopedycznych, podczas części zajęć był nauczyciel współorganizujący kształcenie, chłopiec uczestniczył w zajęciach korekcyjno-kompensacyjnych oraz zajęciach rozwijających kompetencje emocjonalno-społeczne.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2) </a:t>
            </a:r>
            <a:r>
              <a:rPr lang="pl-PL" dirty="0"/>
              <a:t>Niepełnosprawność intelektualną w stopniu lekkim – dwoje uczniów klasy IV</a:t>
            </a:r>
          </a:p>
          <a:p>
            <a:pPr marL="0" indent="0" algn="just">
              <a:buNone/>
            </a:pPr>
            <a:r>
              <a:rPr lang="pl-PL" dirty="0"/>
              <a:t>Uczennica uczestniczyła w zajęciach rewalidacyjnych, </a:t>
            </a:r>
            <a:r>
              <a:rPr lang="pl-PL" dirty="0" err="1"/>
              <a:t>dydaktyczno</a:t>
            </a:r>
            <a:r>
              <a:rPr lang="pl-PL" dirty="0"/>
              <a:t>–wyrównawczych, korekcyjno-kompensacyjnych oraz rozwijających kompetencje emocjonalno-społeczne, chłopiec uczestniczył w zajęciach rewalidacyjnych, </a:t>
            </a:r>
            <a:r>
              <a:rPr lang="pl-PL" dirty="0" err="1"/>
              <a:t>dydaktyczno</a:t>
            </a:r>
            <a:r>
              <a:rPr lang="pl-PL" dirty="0"/>
              <a:t>–wyrównawczych i korekcyjno-kompensacyjnych. </a:t>
            </a:r>
          </a:p>
          <a:p>
            <a:pPr>
              <a:buFont typeface="+mj-lt"/>
              <a:buAutoNum type="arabicParenR"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98C4D89-B173-4B3F-A8F9-D216D2EC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8169" y="6117336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ED64D22-443A-4B95-8EF2-40251748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9983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E81710D-B1AC-4FB5-89C8-385C053BFD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5450" y="4356525"/>
            <a:ext cx="4005342" cy="212047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E72DEA4-B619-4FF5-ADE6-FA8FA84F4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798" y="787782"/>
            <a:ext cx="9381067" cy="47407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3) </a:t>
            </a:r>
            <a:r>
              <a:rPr lang="pl-PL" dirty="0"/>
              <a:t>Niepełnosprawność sprzężoną: autyzm oraz niepełnosprawność intelektualna w stopniu lekkim – uczeń klasy VI </a:t>
            </a:r>
          </a:p>
          <a:p>
            <a:pPr marL="0" indent="0" algn="just">
              <a:buNone/>
            </a:pPr>
            <a:r>
              <a:rPr lang="pl-PL" dirty="0"/>
              <a:t>Uczeń posiada nauczyciela współorganizującego kształcenie oraz uczestniczył w zajęciach rewalidacyjnych oraz rozwijających kompetencje emocjonalno-społeczne.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4) </a:t>
            </a:r>
            <a:r>
              <a:rPr lang="pl-PL" dirty="0"/>
              <a:t>Niepełnosprawność intelektualną w stopniu lekkim – uczeń klasy VIII</a:t>
            </a:r>
          </a:p>
          <a:p>
            <a:pPr marL="0" indent="0" algn="just">
              <a:buNone/>
            </a:pPr>
            <a:r>
              <a:rPr lang="pl-PL" dirty="0"/>
              <a:t>Uczeń uczestniczył w zajęciach rewalidacyjnych, </a:t>
            </a:r>
            <a:r>
              <a:rPr lang="pl-PL" dirty="0" err="1"/>
              <a:t>korekcyjno</a:t>
            </a:r>
            <a:r>
              <a:rPr lang="pl-PL" dirty="0"/>
              <a:t> – kompensacyjnych, zajęciach logopedycznych, zajęciach związanych z wyborem kierunku kształcenia i zawodu.</a:t>
            </a:r>
          </a:p>
          <a:p>
            <a:pPr marL="0" indent="0" algn="just">
              <a:buNone/>
            </a:pPr>
            <a:endParaRPr lang="pl-PL" dirty="0"/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D05CDA-AEBE-4F54-9B4F-B78D79A7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9798" y="6111875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ED64D22-443A-4B95-8EF2-40251748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382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1AFD400-87E8-48A5-B3E0-64490C2A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897" y="512462"/>
            <a:ext cx="9422291" cy="1280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Uczniowie posiadający opinie Poradni </a:t>
            </a:r>
            <a:r>
              <a:rPr lang="pl-PL" sz="2800" dirty="0" err="1"/>
              <a:t>Psychologiczno</a:t>
            </a:r>
            <a:r>
              <a:rPr lang="pl-PL" sz="2800" dirty="0"/>
              <a:t> – Pedagogicznej: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9F1F1FE-03A9-4618-8106-07B3A040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896" y="1793352"/>
            <a:ext cx="9139229" cy="4243381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1) </a:t>
            </a:r>
            <a:r>
              <a:rPr lang="pl-PL" dirty="0"/>
              <a:t>w sprawie objęcia dziecka pomocą psychologiczno-pedagogiczną w szkole lub placówce oświatowej – klasa I</a:t>
            </a:r>
          </a:p>
          <a:p>
            <a:pPr marL="0" indent="0" algn="just">
              <a:buNone/>
            </a:pPr>
            <a:r>
              <a:rPr lang="pl-PL" dirty="0"/>
              <a:t>Uczeń uczestniczył w zajęciach korekcyjno-kompensacyjnych, rozwijających kompetencje emocjonalno-społeczne oraz logopedycznych.</a:t>
            </a:r>
          </a:p>
          <a:p>
            <a:pPr marL="0" lv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2) </a:t>
            </a:r>
            <a:r>
              <a:rPr lang="pl-PL" dirty="0"/>
              <a:t>w sprawie objęcia dziecka pomocą psychologiczno-pedagogiczną w szkole lub placówce oświatowej – klasa II</a:t>
            </a:r>
          </a:p>
          <a:p>
            <a:pPr marL="0" indent="0" algn="just">
              <a:buNone/>
            </a:pPr>
            <a:r>
              <a:rPr lang="pl-PL" dirty="0"/>
              <a:t>Uczeń uczestniczył w zajęciach korekcyjno-kompensacyjnych, rozwijających kompetencje emocjonalno-społeczne.</a:t>
            </a:r>
          </a:p>
          <a:p>
            <a:pPr marL="0" lv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3) </a:t>
            </a:r>
            <a:r>
              <a:rPr lang="pl-PL" dirty="0"/>
              <a:t>w sprawie dostosowania wymagań edukacyjnych wynikających z programu nauczania do indywidualnych potrzeb rozwojowych i edukacyjnych oraz możliwości psychofizycznych ucznia – klasa IV</a:t>
            </a:r>
          </a:p>
          <a:p>
            <a:pPr marL="0" indent="0" algn="just">
              <a:buNone/>
            </a:pPr>
            <a:r>
              <a:rPr lang="pl-PL" dirty="0"/>
              <a:t>Uczeń uczestniczył w zajęciach korekcyjno-kompensacyjnych, rozwijających kompetencje emocjonalno-społeczne oraz dydaktyczno-wyrównawczych.</a:t>
            </a:r>
          </a:p>
          <a:p>
            <a:pPr marL="0" indent="0" algn="just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5CE242D-B66A-4437-A103-B49F8892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896" y="6162975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5D73665-3CE6-4DEE-9F8C-2753B62C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5657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9F1F1FE-03A9-4618-8106-07B3A040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897" y="970344"/>
            <a:ext cx="8912704" cy="4243381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4) </a:t>
            </a:r>
            <a:r>
              <a:rPr lang="pl-PL" dirty="0"/>
              <a:t>w sprawie dostosowania wymagań edukacyjnych wynikających z programu nauczania do indywidualnych potrzeb rozwojowych i edukacyjnych oraz możliwości psychofizycznych ucznia – klasa V</a:t>
            </a:r>
          </a:p>
          <a:p>
            <a:pPr marL="0" indent="0" algn="just">
              <a:buNone/>
            </a:pPr>
            <a:r>
              <a:rPr lang="pl-PL" dirty="0"/>
              <a:t>Uczeń uczestniczył w zajęciach korekcyjno-kompensacyjnych, rozwijających kompetencje emocjonalno-społeczne.</a:t>
            </a:r>
          </a:p>
          <a:p>
            <a:pPr marL="0" lv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5) </a:t>
            </a:r>
            <a:r>
              <a:rPr lang="pl-PL" dirty="0"/>
              <a:t>o specyficznych trudnościach w uczeniu się – dysleksja, dysortografia, dysgrafia – klasa VI</a:t>
            </a:r>
          </a:p>
          <a:p>
            <a:pPr marL="0" indent="0" algn="just">
              <a:buNone/>
            </a:pPr>
            <a:r>
              <a:rPr lang="pl-PL" dirty="0"/>
              <a:t>Uczeń uczestniczył w zajęciach korekcyjno-kompensacyjnych.</a:t>
            </a:r>
          </a:p>
          <a:p>
            <a:pPr marL="0" lv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6) </a:t>
            </a:r>
            <a:r>
              <a:rPr lang="pl-PL" dirty="0"/>
              <a:t>o specyficznych trudnościach w uczeniu się – dysleksja i dysortografia – klasa VII</a:t>
            </a:r>
          </a:p>
          <a:p>
            <a:pPr marL="0" indent="0" algn="just">
              <a:buNone/>
            </a:pPr>
            <a:r>
              <a:rPr lang="pl-PL" dirty="0"/>
              <a:t>Uczeń uczestniczył w zajęciach korekcyjno-kompensacyjnych.</a:t>
            </a:r>
          </a:p>
          <a:p>
            <a:pPr marL="0" lvl="0" indent="0" algn="just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7) </a:t>
            </a:r>
            <a:r>
              <a:rPr lang="pl-PL" dirty="0"/>
              <a:t>o specyficznych trudnościach w uczeniu się – dysortografia, dysgrafia – klasa VIII</a:t>
            </a:r>
          </a:p>
          <a:p>
            <a:pPr marL="0" lvl="0" indent="0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5CE242D-B66A-4437-A103-B49F8892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7897" y="6137575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5D73665-3CE6-4DEE-9F8C-2753B62C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5753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3B4AAD-F14E-43FE-98FE-72A920EF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789" y="1873566"/>
            <a:ext cx="8915399" cy="2064850"/>
          </a:xfrm>
        </p:spPr>
        <p:txBody>
          <a:bodyPr>
            <a:normAutofit/>
          </a:bodyPr>
          <a:lstStyle/>
          <a:p>
            <a:r>
              <a:rPr lang="pl-PL" dirty="0"/>
              <a:t>9. Wykonanie budżetu jednostki – szkoły za 2022 r. </a:t>
            </a:r>
            <a:br>
              <a:rPr lang="pl-PL" dirty="0"/>
            </a:br>
            <a:r>
              <a:rPr lang="pl-PL" dirty="0"/>
              <a:t>w podziale na rozdziały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858E402B-6709-41B9-9593-9B4BC603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4789" y="6127342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DE809CC0-0A1F-49D2-A7EC-F6F6AAB7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2062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952855-BADF-4DC1-AB4A-783D27E1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98" y="329899"/>
            <a:ext cx="9194914" cy="1280890"/>
          </a:xfrm>
        </p:spPr>
        <p:txBody>
          <a:bodyPr>
            <a:noAutofit/>
          </a:bodyPr>
          <a:lstStyle/>
          <a:p>
            <a:r>
              <a:rPr lang="pl-PL" sz="2800" dirty="0"/>
              <a:t>Wykonanie budżetu Zespołu Szkół w Krzemieniu za rok 2022 przedstawia się następująco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6B962F5-CA0C-4107-B91D-5422CDA4D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443" y="1422618"/>
            <a:ext cx="10484557" cy="484124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Szkoła podstawowa (80101) – 2 487 853,38 zł</a:t>
            </a:r>
          </a:p>
          <a:p>
            <a:r>
              <a:rPr lang="pl-PL" dirty="0"/>
              <a:t>Przedszkole (80104) – 264 619,98 zł</a:t>
            </a:r>
          </a:p>
          <a:p>
            <a:r>
              <a:rPr lang="pl-PL" dirty="0"/>
              <a:t>Świetlica (80107) – 67 707,03 zł</a:t>
            </a:r>
          </a:p>
          <a:p>
            <a:r>
              <a:rPr lang="pl-PL" dirty="0"/>
              <a:t>Dowożenie uczniów do szkoły (80113) – 51 491,10 zł</a:t>
            </a:r>
          </a:p>
          <a:p>
            <a:r>
              <a:rPr lang="pl-PL" dirty="0"/>
              <a:t>Stołówki szkolne i przedszkolne (80148) – 318 748,19 zł</a:t>
            </a:r>
          </a:p>
          <a:p>
            <a:r>
              <a:rPr lang="pl-PL" dirty="0"/>
              <a:t>Realizacja zadań wymagających stosowania specjalnej organizacji nauki i metod pracy dla dzieci w przedszkolach, oddziałach przedszkolnych w szkołach podstawowych i innych formach wychowania przedszkolnego (80149) – 51 009,52 zł</a:t>
            </a:r>
          </a:p>
          <a:p>
            <a:r>
              <a:rPr lang="pl-PL" dirty="0"/>
              <a:t>Realizacja zadań wymagających stosowania specjalnej organizacji nauki i metod pracy dla dzieci i młodzieży w szkole podstawowej (80150) – 143 282,74 zł</a:t>
            </a:r>
          </a:p>
          <a:p>
            <a:r>
              <a:rPr lang="pl-PL" dirty="0"/>
              <a:t>Zapewnienie uczniom prawa do bezpłatnego dostępu do podręczników, materiałów edukacyjnych lub materiałów ćwiczeniowych (80153) – 11 054,89 zł</a:t>
            </a:r>
          </a:p>
          <a:p>
            <a:r>
              <a:rPr lang="pl-PL" dirty="0"/>
              <a:t>Pozostała działalność (80195) – 53 270,30 zł</a:t>
            </a:r>
          </a:p>
          <a:p>
            <a:pPr marL="0" indent="0">
              <a:buNone/>
            </a:pPr>
            <a:r>
              <a:rPr lang="pl-PL" dirty="0"/>
              <a:t>Razem budżet Zespołu Szkół w Krzemieniu za rok 2022 wyniósł </a:t>
            </a:r>
            <a:r>
              <a:rPr lang="pl-PL" b="1" dirty="0"/>
              <a:t>3 449 037,13 zł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45CE788-D7C9-4C3F-BBEA-C34BAA32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377" y="6272634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7D74AA7-FC51-48B5-B13A-016F63DC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637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8A3179-7FB7-42D5-BBE9-A21109F8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145394"/>
            <a:ext cx="8915399" cy="1468800"/>
          </a:xfrm>
        </p:spPr>
        <p:txBody>
          <a:bodyPr>
            <a:normAutofit/>
          </a:bodyPr>
          <a:lstStyle/>
          <a:p>
            <a:r>
              <a:rPr lang="pl-PL" dirty="0"/>
              <a:t>10. Realizowane inwestycje </a:t>
            </a:r>
            <a:br>
              <a:rPr lang="pl-PL" dirty="0"/>
            </a:br>
            <a:r>
              <a:rPr lang="pl-PL" dirty="0"/>
              <a:t>i remonty w szkole/zespole szkół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9EBC8CF-ABBE-4057-974E-D7D81429E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09175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3975A64B-EB2D-429E-BB79-47D21992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7985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D26E825-8A3B-461B-B340-7CF43D592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025" y="787782"/>
            <a:ext cx="8915400" cy="3777622"/>
          </a:xfrm>
        </p:spPr>
        <p:txBody>
          <a:bodyPr/>
          <a:lstStyle/>
          <a:p>
            <a:r>
              <a:rPr lang="pl-PL" dirty="0"/>
              <a:t>Malowanie ścian i lamperii w szatniach szkolnych oraz wyposażenie w szafki ubraniowe szatni klas 4 – 8.</a:t>
            </a:r>
          </a:p>
          <a:p>
            <a:r>
              <a:rPr lang="pl-PL" dirty="0"/>
              <a:t>Malowanie ścian i lamperii w jadalni szkolnej.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6CADD7D-A13E-4877-97E2-A5D7A174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4D53857-DC01-4566-A696-B7BAA905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69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2C752834-246C-4D83-9CAC-B70D97C44ED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813353" y="2192784"/>
            <a:ext cx="4865111" cy="364883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9919229E-1379-49B8-A776-A775E0C993D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11519" y="2192785"/>
            <a:ext cx="4865111" cy="364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221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063F9C-79B5-4AD8-B60B-BF4A67B0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544" y="551660"/>
            <a:ext cx="9465500" cy="1766920"/>
          </a:xfrm>
        </p:spPr>
        <p:txBody>
          <a:bodyPr>
            <a:noAutofit/>
          </a:bodyPr>
          <a:lstStyle/>
          <a:p>
            <a:r>
              <a:rPr lang="pl-PL" sz="2800" dirty="0"/>
              <a:t>Liczba uczniów w oddziałach oraz liczba oddziałów w poprzednich latach szkolnych prezentowała się następująco: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EAE328EF-48A8-4982-8784-9F5B67F1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1544" y="6123777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A0DD6B8C-3BD4-4FA7-A545-8B8798A5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ACDAC15A-CE62-4CE5-9C1C-AF2674F90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8881424"/>
              </p:ext>
            </p:extLst>
          </p:nvPr>
        </p:nvGraphicFramePr>
        <p:xfrm>
          <a:off x="2921544" y="2469836"/>
          <a:ext cx="8622792" cy="2973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8111">
                  <a:extLst>
                    <a:ext uri="{9D8B030D-6E8A-4147-A177-3AD203B41FA5}">
                      <a16:colId xmlns:a16="http://schemas.microsoft.com/office/drawing/2014/main" xmlns="" val="50064282"/>
                    </a:ext>
                  </a:extLst>
                </a:gridCol>
                <a:gridCol w="2030790">
                  <a:extLst>
                    <a:ext uri="{9D8B030D-6E8A-4147-A177-3AD203B41FA5}">
                      <a16:colId xmlns:a16="http://schemas.microsoft.com/office/drawing/2014/main" xmlns="" val="4216670440"/>
                    </a:ext>
                  </a:extLst>
                </a:gridCol>
                <a:gridCol w="2611955">
                  <a:extLst>
                    <a:ext uri="{9D8B030D-6E8A-4147-A177-3AD203B41FA5}">
                      <a16:colId xmlns:a16="http://schemas.microsoft.com/office/drawing/2014/main" xmlns="" val="875071749"/>
                    </a:ext>
                  </a:extLst>
                </a:gridCol>
                <a:gridCol w="1751936">
                  <a:extLst>
                    <a:ext uri="{9D8B030D-6E8A-4147-A177-3AD203B41FA5}">
                      <a16:colId xmlns:a16="http://schemas.microsoft.com/office/drawing/2014/main" xmlns="" val="2905596272"/>
                    </a:ext>
                  </a:extLst>
                </a:gridCol>
              </a:tblGrid>
              <a:tr h="491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Rok szkolny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Liczba uczniów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>
                          <a:effectLst/>
                        </a:rPr>
                        <a:t>Liczba oddziałów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</a:rPr>
                        <a:t>Średnia liczba ucz. /oddz.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71479559"/>
                  </a:ext>
                </a:extLst>
              </a:tr>
              <a:tr h="829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2022/2023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123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9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13,67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26583874"/>
                  </a:ext>
                </a:extLst>
              </a:tr>
              <a:tr h="82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2021/2022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125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63428139"/>
                  </a:ext>
                </a:extLst>
              </a:tr>
              <a:tr h="829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</a:rPr>
                        <a:t>2020/2021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128 + 1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9 (+ uczennica w oddziale dodatkowym)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14,33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32030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903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D26E825-8A3B-461B-B340-7CF43D592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110" y="344581"/>
            <a:ext cx="8915400" cy="1687947"/>
          </a:xfrm>
        </p:spPr>
        <p:txBody>
          <a:bodyPr/>
          <a:lstStyle/>
          <a:p>
            <a:r>
              <a:rPr lang="pl-PL" dirty="0"/>
              <a:t>Malowanie ścian i lamperii oraz naklejenie fototapety, zakup stolików sześciokątnych i krzesełek w świetlicy szkolnej.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6CADD7D-A13E-4877-97E2-A5D7A174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110" y="6233463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4D53857-DC01-4566-A696-B7BAA905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70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D96B425-8ADB-4546-931E-CCBCE7925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9237" y="2413780"/>
            <a:ext cx="3106075" cy="41414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C5DE6D8-8D21-43C0-A3CE-41F2C55AB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413" y="1152907"/>
            <a:ext cx="4187301" cy="314047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8979C1D-B329-40D7-9958-3ADE8EFB30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102" y="2914259"/>
            <a:ext cx="4187301" cy="31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623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D26E825-8A3B-461B-B340-7CF43D592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142" y="2385737"/>
            <a:ext cx="4814766" cy="1252942"/>
          </a:xfrm>
        </p:spPr>
        <p:txBody>
          <a:bodyPr/>
          <a:lstStyle/>
          <a:p>
            <a:r>
              <a:rPr lang="pl-PL" dirty="0"/>
              <a:t>Malowanie ścian i lamperii oraz naklejenie fototapety w sali nr 28.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6CADD7D-A13E-4877-97E2-A5D7A174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2679" y="6268973"/>
            <a:ext cx="7619999" cy="365125"/>
          </a:xfrm>
        </p:spPr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4D53857-DC01-4566-A696-B7BAA905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71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67A8C2B-F237-469D-88E2-62026919D737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924582" y="594034"/>
            <a:ext cx="4252449" cy="566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72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D05E5C-1478-4A16-8ABB-35E083A8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317402"/>
            <a:ext cx="8915399" cy="2569464"/>
          </a:xfrm>
        </p:spPr>
        <p:txBody>
          <a:bodyPr>
            <a:normAutofit/>
          </a:bodyPr>
          <a:lstStyle/>
          <a:p>
            <a:r>
              <a:rPr lang="pl-PL" dirty="0"/>
              <a:t>11. Uczestnictwo szkoły </a:t>
            </a:r>
            <a:br>
              <a:rPr lang="pl-PL" dirty="0"/>
            </a:br>
            <a:r>
              <a:rPr lang="pl-PL" dirty="0"/>
              <a:t>w programach i projektach finansowanych z funduszy zewnętrznych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7D7A9424-D5E3-4066-ABBC-B56D81DC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7F92975-1FB2-46A8-9905-FF9057C4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1494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22E21F6-C80C-4AFA-AF51-A9177B988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443" y="332341"/>
            <a:ext cx="9350248" cy="163368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dirty="0"/>
              <a:t>1) Poznaj Polskę – przedsięwzięcie Ministra Edukacji i Nauki, wysokość dofinansowania na wycieczkę jednodniową dla klas I – III wyniosła 4 940 zł natomiast na wycieczkę dwudniową dla klas IV – VIII 9 936 zł. Uczniowie młodszych klas udali się do Zamościa i Zwierzyńca natomiast starsi uczniowie uczestniczyli w dwudniowej wycieczce Kraków-Tyniec-Wadowice.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C3B390D-FE0D-4AF2-8B15-AA0CCD96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0443" y="6399852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C491435-636E-4731-B218-8ECFB2BE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73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BE58087-15F8-4499-B583-E79C3FD032E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752457" y="1966027"/>
            <a:ext cx="3695452" cy="450115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36834A2-3ECE-4B26-95DF-95DE264C03DA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078400" y="1966027"/>
            <a:ext cx="3462291" cy="46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60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22E21F6-C80C-4AFA-AF51-A9177B988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752" y="720049"/>
            <a:ext cx="8551332" cy="27089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2) Zajęcia dla uczniów klas I – III w ramach ogólnopolskiego programu pod hasłem „Umiem pływać” finansowanego przez Gminę Dzwola oraz Ministerstwo Sportu i Turystyki.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EA5B5B3-1249-4992-804E-35F2312A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C491435-636E-4731-B218-8ECFB2BE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3E35BE9-E60E-41E8-A8BC-45396D53A0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5779" y="2260790"/>
            <a:ext cx="4739086" cy="355431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C83706E8-D7F1-4CFA-B425-47CB8E3B5AA4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35332" y="2260790"/>
            <a:ext cx="4739086" cy="35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14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FA8E04E-75FE-4945-8213-3F30DA52E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243" y="635763"/>
            <a:ext cx="8549936" cy="1814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3) Uzyskanie od </a:t>
            </a:r>
            <a:r>
              <a:rPr lang="pl-PL" dirty="0" err="1"/>
              <a:t>WFOŚiGW</a:t>
            </a:r>
            <a:r>
              <a:rPr lang="pl-PL" dirty="0"/>
              <a:t> dofinasowania w kwocie 75 000 zł na utworzenie i wyposażenie </a:t>
            </a:r>
            <a:r>
              <a:rPr lang="pl-PL" dirty="0" err="1"/>
              <a:t>Ekopracowni</a:t>
            </a:r>
            <a:r>
              <a:rPr lang="pl-PL" dirty="0"/>
              <a:t> OZE w ramach konkursu „</a:t>
            </a:r>
            <a:r>
              <a:rPr lang="pl-PL" dirty="0" err="1"/>
              <a:t>Ekopracownia</a:t>
            </a:r>
            <a:r>
              <a:rPr lang="pl-PL" dirty="0"/>
              <a:t> – zielone serce szkoły”.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46D3969F-4827-4D0C-8647-AF536BBA4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B20EB885-1814-41C8-940F-F92B28D0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99A9246-5715-44AD-B78C-9BAE187D5B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246" y="2041863"/>
            <a:ext cx="4870882" cy="36531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9AA6EF8-C140-4E48-9D19-6B46C617D8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5125" y="2041863"/>
            <a:ext cx="4870882" cy="36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09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4D593E1-C850-4535-9D80-7D558ABC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2870" y="6485658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5D39B7FC-893E-4AF6-BB6C-BBBDD391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D4FB0CD-3ED4-49C1-9D43-320918532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3769077" y="3612566"/>
            <a:ext cx="3494963" cy="228177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4907CDD-B29E-448B-AC2D-77B63B849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6382633" y="728844"/>
            <a:ext cx="3494966" cy="22817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B66D882-B773-4252-9AF1-5AC82C171E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155520" y="728842"/>
            <a:ext cx="3494961" cy="228177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AC02824-B627-4458-98B7-4D10E9B48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8996195" y="3612565"/>
            <a:ext cx="3494961" cy="22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380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46D3969F-4827-4D0C-8647-AF536BBA4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35808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B20EB885-1814-41C8-940F-F92B28D0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77</a:t>
            </a:fld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8D140DC9-3E26-4557-988D-70088BF1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836" y="215285"/>
            <a:ext cx="4083727" cy="306279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37B28341-5084-48C5-A295-E8D4AD6E4B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1452" y="357067"/>
            <a:ext cx="3678314" cy="275873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50E48B54-260C-4C9A-B140-9EA489AF3E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4659" y="2902118"/>
            <a:ext cx="4083727" cy="30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047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FEB7DE8F-2B21-455D-BB70-21A6AFBF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C710BA9B-4B0B-4206-A6E8-FC313EDD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F5C30F3-4A55-403D-B1ED-4FC171FB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46030" y="1397678"/>
            <a:ext cx="5570179" cy="40626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AC3AB2C-351A-4923-B180-72A1F30E18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"/>
          <a:stretch/>
        </p:blipFill>
        <p:spPr>
          <a:xfrm>
            <a:off x="6834616" y="1397678"/>
            <a:ext cx="4968484" cy="40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865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D569B28-89D3-B120-3047-67AAFA73DE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8167" y="2124830"/>
            <a:ext cx="4835666" cy="322377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7C0FF6-DEE9-4F56-B3A7-C6599251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780" y="651542"/>
            <a:ext cx="8911687" cy="1280890"/>
          </a:xfrm>
        </p:spPr>
        <p:txBody>
          <a:bodyPr/>
          <a:lstStyle/>
          <a:p>
            <a:r>
              <a:rPr lang="pl-PL" dirty="0"/>
              <a:t>Dziękuję za uwagę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85D3AA21-7077-43CD-895F-17F24F88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Sprawozdanie z realizacji zadań oświatowych - mgr Tomasz Dudzic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6E4B560-D5E0-44F5-9693-178C642A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5563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C59DA9E-17EA-47AB-AD63-5A633E88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749" y="1091834"/>
            <a:ext cx="8915399" cy="2743200"/>
          </a:xfrm>
        </p:spPr>
        <p:txBody>
          <a:bodyPr>
            <a:normAutofit/>
          </a:bodyPr>
          <a:lstStyle/>
          <a:p>
            <a:r>
              <a:rPr lang="pl-PL" dirty="0"/>
              <a:t>3. Liczba zatrudnionych nauczycieli w rozbiciu na etaty oraz innych pracowników niepedagogicznych szkoły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ECD30F3A-D9BE-4133-9208-E9CFE094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4749" y="6119030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0A9F011-22DC-4B77-8997-C63D881A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5285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32424F-1575-4937-AAA5-42EBA24D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890" y="422479"/>
            <a:ext cx="8741664" cy="1984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100" dirty="0"/>
              <a:t>Liczba zatrudnionych nauczycieli </a:t>
            </a:r>
            <a:br>
              <a:rPr lang="pl-PL" sz="3100" dirty="0"/>
            </a:br>
            <a:r>
              <a:rPr lang="pl-PL" sz="3100" dirty="0"/>
              <a:t>oraz pracowników niepedagogicznych </a:t>
            </a:r>
            <a:br>
              <a:rPr lang="pl-PL" sz="3100" dirty="0"/>
            </a:br>
            <a:r>
              <a:rPr lang="pl-PL" sz="3100" dirty="0"/>
              <a:t>w rozbiciu na etaty wygląda następująco:</a:t>
            </a:r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E0C14E8-93EE-4BAC-8AF0-1301DD0A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3890" y="6070396"/>
            <a:ext cx="7619999" cy="365125"/>
          </a:xfrm>
        </p:spPr>
        <p:txBody>
          <a:bodyPr/>
          <a:lstStyle/>
          <a:p>
            <a:r>
              <a:rPr lang="pl-PL" dirty="0"/>
              <a:t>Sprawozdanie z realizacji zadań oświatowych - mgr Tomasz Dudzic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31FB4521-FC75-4C0B-9F61-7B1F8217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C528-04DA-4EA3-B8A0-C1E0DF8B4004}" type="slidenum">
              <a:rPr lang="pl-PL" smtClean="0"/>
              <a:pPr/>
              <a:t>9</a:t>
            </a:fld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90AD14B3-4F96-4C99-A13C-6B7729609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900597"/>
              </p:ext>
            </p:extLst>
          </p:nvPr>
        </p:nvGraphicFramePr>
        <p:xfrm>
          <a:off x="3023890" y="2542289"/>
          <a:ext cx="8741664" cy="1773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932">
                  <a:extLst>
                    <a:ext uri="{9D8B030D-6E8A-4147-A177-3AD203B41FA5}">
                      <a16:colId xmlns:a16="http://schemas.microsoft.com/office/drawing/2014/main" xmlns="" val="2461605170"/>
                    </a:ext>
                  </a:extLst>
                </a:gridCol>
                <a:gridCol w="1328868">
                  <a:extLst>
                    <a:ext uri="{9D8B030D-6E8A-4147-A177-3AD203B41FA5}">
                      <a16:colId xmlns:a16="http://schemas.microsoft.com/office/drawing/2014/main" xmlns="" val="2480983292"/>
                    </a:ext>
                  </a:extLst>
                </a:gridCol>
                <a:gridCol w="1068342">
                  <a:extLst>
                    <a:ext uri="{9D8B030D-6E8A-4147-A177-3AD203B41FA5}">
                      <a16:colId xmlns:a16="http://schemas.microsoft.com/office/drawing/2014/main" xmlns="" val="2892815217"/>
                    </a:ext>
                  </a:extLst>
                </a:gridCol>
                <a:gridCol w="1859290">
                  <a:extLst>
                    <a:ext uri="{9D8B030D-6E8A-4147-A177-3AD203B41FA5}">
                      <a16:colId xmlns:a16="http://schemas.microsoft.com/office/drawing/2014/main" xmlns="" val="2661160830"/>
                    </a:ext>
                  </a:extLst>
                </a:gridCol>
                <a:gridCol w="1993302">
                  <a:extLst>
                    <a:ext uri="{9D8B030D-6E8A-4147-A177-3AD203B41FA5}">
                      <a16:colId xmlns:a16="http://schemas.microsoft.com/office/drawing/2014/main" xmlns="" val="353684840"/>
                    </a:ext>
                  </a:extLst>
                </a:gridCol>
                <a:gridCol w="1327930">
                  <a:extLst>
                    <a:ext uri="{9D8B030D-6E8A-4147-A177-3AD203B41FA5}">
                      <a16:colId xmlns:a16="http://schemas.microsoft.com/office/drawing/2014/main" xmlns="" val="1483799822"/>
                    </a:ext>
                  </a:extLst>
                </a:gridCol>
              </a:tblGrid>
              <a:tr h="96190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</a:rPr>
                        <a:t>Szkoła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</a:rPr>
                        <a:t>Liczba nauczycieli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effectLst/>
                        </a:rPr>
                        <a:t>Liczba etatów nauczycieli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effectLst/>
                        </a:rPr>
                        <a:t>Liczba pracowników niepedagogicznych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effectLst/>
                        </a:rPr>
                        <a:t>Liczba etatów pracowników niepedagogicznych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effectLst/>
                        </a:rPr>
                        <a:t>Średnia</a:t>
                      </a:r>
                      <a:endParaRPr lang="pl-PL" sz="1100">
                        <a:effectLst/>
                      </a:endParaRPr>
                    </a:p>
                    <a:p>
                      <a:pPr algn="ctr"/>
                      <a:r>
                        <a:rPr lang="pl-PL" sz="1200">
                          <a:effectLst/>
                        </a:rPr>
                        <a:t>liczba</a:t>
                      </a:r>
                      <a:endParaRPr lang="pl-PL" sz="1100">
                        <a:effectLst/>
                      </a:endParaRPr>
                    </a:p>
                    <a:p>
                      <a:pPr algn="ctr"/>
                      <a:r>
                        <a:rPr lang="pl-PL" sz="1200">
                          <a:effectLst/>
                        </a:rPr>
                        <a:t>ucz. /oddz.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30130529"/>
                  </a:ext>
                </a:extLst>
              </a:tr>
              <a:tr h="81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>
                          <a:effectLst/>
                        </a:rPr>
                        <a:t>ZS Krzemień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24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22,54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>
                          <a:effectLst/>
                        </a:rPr>
                        <a:t>12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11,63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13,67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30368335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3BCB3AC-1DF5-4AD2-B580-0AF7AA885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9748" y="4574703"/>
            <a:ext cx="2926080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43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muga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mug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2676</TotalTime>
  <Words>3348</Words>
  <Application>Microsoft Office PowerPoint</Application>
  <PresentationFormat>Niestandardowy</PresentationFormat>
  <Paragraphs>681</Paragraphs>
  <Slides>79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79</vt:i4>
      </vt:variant>
    </vt:vector>
  </HeadingPairs>
  <TitlesOfParts>
    <vt:vector size="80" baseType="lpstr">
      <vt:lpstr>Smuga</vt:lpstr>
      <vt:lpstr>Sprawozdanie z realizacji zadań oświatowych w Zespole Szkół w Krzemieniu w roku szkolnym 2022/2023</vt:lpstr>
      <vt:lpstr>Sprawozdanie zawiera następujące treści:</vt:lpstr>
      <vt:lpstr>Sprawozdanie zawiera następujące treści:</vt:lpstr>
      <vt:lpstr>1. Liczba dzieci w przedszkolu  w roku szkolnym 2022/2023  i 2 lata szkolne wstecz</vt:lpstr>
      <vt:lpstr>Liczba dzieci w przedszkolu, liczba oddziałów oraz liczba etatów  w poprzednich latach szkolnych prezentowała się następująco:</vt:lpstr>
      <vt:lpstr>2. Liczba uczniów, oddziałów – klas, średnia liczba uczniów w klasie  w szkole podstawowej  w roku szkolnym 2022/2023  oraz 2 lata szkolne wstecz</vt:lpstr>
      <vt:lpstr>Liczba uczniów w oddziałach oraz liczba oddziałów w poprzednich latach szkolnych prezentowała się następująco:</vt:lpstr>
      <vt:lpstr>3. Liczba zatrudnionych nauczycieli w rozbiciu na etaty oraz innych pracowników niepedagogicznych szkoły</vt:lpstr>
      <vt:lpstr>Liczba zatrudnionych nauczycieli  oraz pracowników niepedagogicznych  w rozbiciu na etaty wygląda następująco:</vt:lpstr>
      <vt:lpstr>Natomiast liczba nauczycieli  w rozbiciu na etaty  wg stopnia awansu zawodowego  tak oto się przedstawia:</vt:lpstr>
      <vt:lpstr>4. Dostępność zaplecza technicznego  i dydaktycznego tj. liczba sal lekcyjnych, pracowni komputerowych, sal gimnastycznych oraz boiska sportowe, świetlice szkolne, biblioteki, stołówki itp.</vt:lpstr>
      <vt:lpstr>Zaplecze techniczne i dydaktyczne  w Zespole Szkół w Krzemieniu przedstawia się następująco:</vt:lpstr>
      <vt:lpstr>5. Wyniki egzaminu ósmoklasisty  (%, punkty i stanin) za rok szkolny 2022/2023 i poprzedni rok szkolny oraz ich analiza</vt:lpstr>
      <vt:lpstr>Wyniki egzaminu ósmoklasisty za rok szkolny 2022/2023 przedstawiają się następująco</vt:lpstr>
      <vt:lpstr>Średni wynik z języka polskiego na tle gminy, powiatu województwa i kraju – maj 2023</vt:lpstr>
      <vt:lpstr>Średni wynik z matematyki na tle gminy, powiatu województwa i kraju – maj 2023</vt:lpstr>
      <vt:lpstr>Średni wynik z języka angielskiego na tle gminy, powiatu województwa i kraju – maj 2023</vt:lpstr>
      <vt:lpstr>Wyniki egzaminu ósmoklasisty za rok szkolny 2021/2022 przedstawiają się następująco</vt:lpstr>
      <vt:lpstr>Średni wynik z języka polskiego na tle gminy, powiatu województwa i kraju – maj 2022</vt:lpstr>
      <vt:lpstr>Średni wynik z matematyki na tle gminy, powiatu województwa i kraju – maj 2022</vt:lpstr>
      <vt:lpstr>Średni wynik z języka angielskiego na tle gminy, powiatu województwa i kraju – maj 2022</vt:lpstr>
      <vt:lpstr>6. Udział uczniów w konkursach, olimpiadach, projektach, akcjach  i ich osiągnięcia</vt:lpstr>
      <vt:lpstr>Udział uczniów w konkursach przedmiotowych organizowanych przez Lubelskiego Kuratora Oświaty w roku szkolnym 2022/2023</vt:lpstr>
      <vt:lpstr>Konkursy ogólnopolskie w których brali udział uczniowie z Zespołu Szkół w Krzemieniu: 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Innowacje pedagogiczne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7. Przyznane stypendia Wójta Gminy Dzwola za osiągnięcia naukowe, artystyczne  i sportowe oraz nagrody</vt:lpstr>
      <vt:lpstr>Liczbę uczniów, którzy otrzymali stypendium Wójta Gminy Dzwola w poprzednim roku szkolnym przedstawia poniższa tabela</vt:lpstr>
      <vt:lpstr>8. Pomoc psychologiczno-pedagogiczna w szkole</vt:lpstr>
      <vt:lpstr>Uczniowie posiadający orzeczenie o potrzebie kształcenia specjalnego ze względu na:</vt:lpstr>
      <vt:lpstr>Slajd 63</vt:lpstr>
      <vt:lpstr>Uczniowie posiadający opinie Poradni Psychologiczno – Pedagogicznej:</vt:lpstr>
      <vt:lpstr>Slajd 65</vt:lpstr>
      <vt:lpstr>9. Wykonanie budżetu jednostki – szkoły za 2022 r.  w podziale na rozdziały</vt:lpstr>
      <vt:lpstr>Wykonanie budżetu Zespołu Szkół w Krzemieniu za rok 2022 przedstawia się następująco</vt:lpstr>
      <vt:lpstr>10. Realizowane inwestycje  i remonty w szkole/zespole szkół</vt:lpstr>
      <vt:lpstr>Slajd 69</vt:lpstr>
      <vt:lpstr>Slajd 70</vt:lpstr>
      <vt:lpstr>Slajd 71</vt:lpstr>
      <vt:lpstr>11. Uczestnictwo szkoły  w programach i projektach finansowanych z funduszy zewnętrznych</vt:lpstr>
      <vt:lpstr>Slajd 73</vt:lpstr>
      <vt:lpstr>Slajd 74</vt:lpstr>
      <vt:lpstr>Slajd 75</vt:lpstr>
      <vt:lpstr>Slajd 76</vt:lpstr>
      <vt:lpstr>Slajd 77</vt:lpstr>
      <vt:lpstr>Slajd 78</vt:lpstr>
      <vt:lpstr>Dziękuję za uwagę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zadań oświatowych w Zespole Szkół w Krzemieniu w roku szkolnym 2020/2021</dc:title>
  <dc:creator>Karolina Małek</dc:creator>
  <cp:lastModifiedBy>adm</cp:lastModifiedBy>
  <cp:revision>122</cp:revision>
  <dcterms:created xsi:type="dcterms:W3CDTF">2021-10-06T08:05:16Z</dcterms:created>
  <dcterms:modified xsi:type="dcterms:W3CDTF">2023-11-03T13:42:42Z</dcterms:modified>
</cp:coreProperties>
</file>